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62" r:id="rId3"/>
    <p:sldId id="263" r:id="rId4"/>
    <p:sldId id="264" r:id="rId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65" autoAdjust="0"/>
    <p:restoredTop sz="94660"/>
  </p:normalViewPr>
  <p:slideViewPr>
    <p:cSldViewPr snapToGrid="0">
      <p:cViewPr>
        <p:scale>
          <a:sx n="120" d="100"/>
          <a:sy n="120" d="100"/>
        </p:scale>
        <p:origin x="-282" y="13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025225F7-C78B-4761-951C-5881CFCBE33B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1" tIns="47425" rIns="94851" bIns="474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83" y="4561226"/>
            <a:ext cx="5850835" cy="4320213"/>
          </a:xfrm>
          <a:prstGeom prst="rect">
            <a:avLst/>
          </a:prstGeom>
        </p:spPr>
        <p:txBody>
          <a:bodyPr vert="horz" lIns="94851" tIns="47425" rIns="94851" bIns="4742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87861CC7-CF32-4031-B857-EBDE65C8E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2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61CC7-CF32-4031-B857-EBDE65C8E2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1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35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5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6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7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9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34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93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74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1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65A1E-9A89-4CDA-B96A-2FF4F0DBF2AD}" type="datetimeFigureOut">
              <a:rPr lang="en-US" smtClean="0"/>
              <a:t>12/22/2016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B409F-82A2-401D-BF40-955BE4BF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5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5.jpe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37" y="2187984"/>
            <a:ext cx="22923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63621" y="2080924"/>
            <a:ext cx="2724150" cy="4074919"/>
            <a:chOff x="2743200" y="1020065"/>
            <a:chExt cx="2724150" cy="4074919"/>
          </a:xfrm>
        </p:grpSpPr>
        <p:pic>
          <p:nvPicPr>
            <p:cNvPr id="4" name="Picture 4" descr="https://www.pjrc.com/teensy/card9a_rev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95" b="29960"/>
            <a:stretch/>
          </p:blipFill>
          <p:spPr bwMode="auto">
            <a:xfrm rot="5400000">
              <a:off x="2144395" y="1826132"/>
              <a:ext cx="4074919" cy="2462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743200" y="1676400"/>
              <a:ext cx="381000" cy="160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46599" y="1733550"/>
              <a:ext cx="920751" cy="162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46599" y="3479800"/>
              <a:ext cx="920751" cy="1365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3200" y="3530600"/>
              <a:ext cx="381000" cy="131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34104" y="1605436"/>
            <a:ext cx="122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Teensy 3.6</a:t>
            </a:r>
          </a:p>
          <a:p>
            <a:pPr algn="ctr"/>
            <a:r>
              <a:rPr lang="en-US" b="1" dirty="0" smtClean="0"/>
              <a:t> Dev Board</a:t>
            </a:r>
            <a:endParaRPr lang="en-US" b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t="24656" r="53479" b="42183"/>
          <a:stretch/>
        </p:blipFill>
        <p:spPr bwMode="auto">
          <a:xfrm rot="5400000">
            <a:off x="3291956" y="2213678"/>
            <a:ext cx="2350008" cy="229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780523" y="1605436"/>
            <a:ext cx="1372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Teensy</a:t>
            </a:r>
          </a:p>
          <a:p>
            <a:pPr algn="ctr"/>
            <a:r>
              <a:rPr lang="en-US" b="1" dirty="0" smtClean="0"/>
              <a:t>Audio Board</a:t>
            </a:r>
            <a:endParaRPr lang="en-US" b="1" dirty="0"/>
          </a:p>
        </p:txBody>
      </p:sp>
      <p:sp>
        <p:nvSpPr>
          <p:cNvPr id="16" name="Plus 15"/>
          <p:cNvSpPr/>
          <p:nvPr/>
        </p:nvSpPr>
        <p:spPr>
          <a:xfrm>
            <a:off x="2336800" y="3195828"/>
            <a:ext cx="650971" cy="65097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5816600" y="3199099"/>
            <a:ext cx="647700" cy="6477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34" b="95217" l="16779" r="61298">
                        <a14:foregroundMark x1="40045" y1="9865" x2="40045" y2="9865"/>
                        <a14:foregroundMark x1="38926" y1="7922" x2="38926" y2="7922"/>
                        <a14:foregroundMark x1="36018" y1="7025" x2="36018" y2="7025"/>
                        <a14:foregroundMark x1="43400" y1="7025" x2="43400" y2="7025"/>
                        <a14:foregroundMark x1="33781" y1="5830" x2="33781" y2="5830"/>
                        <a14:foregroundMark x1="44295" y1="6129" x2="44295" y2="6129"/>
                        <a14:foregroundMark x1="46309" y1="6129" x2="46309" y2="6129"/>
                        <a14:foregroundMark x1="44519" y1="5830" x2="44519" y2="5830"/>
                        <a14:foregroundMark x1="32662" y1="6428" x2="32662" y2="6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6" t="5333" r="41234" b="6228"/>
          <a:stretch/>
        </p:blipFill>
        <p:spPr bwMode="auto">
          <a:xfrm>
            <a:off x="7344727" y="2299109"/>
            <a:ext cx="1038225" cy="360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196180" y="1605436"/>
            <a:ext cx="131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Teensy</a:t>
            </a:r>
          </a:p>
          <a:p>
            <a:pPr algn="ctr"/>
            <a:r>
              <a:rPr lang="en-US" b="1" dirty="0" smtClean="0"/>
              <a:t>Audio Stack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780524" y="5522976"/>
            <a:ext cx="324207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Creare seeks to replace the Teensy Audio Board</a:t>
            </a:r>
          </a:p>
          <a:p>
            <a:pPr algn="ctr"/>
            <a:r>
              <a:rPr lang="en-US" b="1" dirty="0" smtClean="0"/>
              <a:t>with a new Creare Audio Board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153398" y="4591459"/>
            <a:ext cx="198890" cy="93151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339840" y="4591459"/>
            <a:ext cx="402336" cy="93151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COTS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70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Box 574"/>
          <p:cNvSpPr txBox="1"/>
          <p:nvPr/>
        </p:nvSpPr>
        <p:spPr>
          <a:xfrm>
            <a:off x="1838560" y="699016"/>
            <a:ext cx="4481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Creare Audio </a:t>
            </a:r>
            <a:r>
              <a:rPr lang="en-US" sz="2400" b="1" dirty="0" smtClean="0"/>
              <a:t>Board (</a:t>
            </a:r>
            <a:r>
              <a:rPr lang="en-US" sz="2400" b="1" dirty="0"/>
              <a:t>“</a:t>
            </a:r>
            <a:r>
              <a:rPr lang="en-US" sz="2400" b="1" dirty="0" err="1"/>
              <a:t>Tympan</a:t>
            </a:r>
            <a:r>
              <a:rPr lang="en-US" sz="2400" b="1" dirty="0"/>
              <a:t> </a:t>
            </a:r>
            <a:r>
              <a:rPr lang="en-US" sz="2400" b="1" dirty="0" smtClean="0"/>
              <a:t>1”)</a:t>
            </a:r>
          </a:p>
          <a:p>
            <a:pPr algn="ctr"/>
            <a:r>
              <a:rPr lang="en-US" sz="2400" b="1" dirty="0" smtClean="0"/>
              <a:t>Notional Layout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7317" y="129659"/>
            <a:ext cx="254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 2016-12-06 12:50pm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325868" y="5828444"/>
            <a:ext cx="1659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Teensy 3.6: 61Lx18W mm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7325868" y="6009591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RN42: 25.8L x 13.4W mm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7325868" y="6181385"/>
            <a:ext cx="18870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4-40 Clearance Hole (Free Fit)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7325868" y="6362532"/>
            <a:ext cx="1492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Codec: 5.15 x 5.15 mm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7325868" y="6543681"/>
            <a:ext cx="1755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Battery Connector. 9mm W</a:t>
            </a:r>
            <a:endParaRPr lang="en-US" sz="11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9140" y="1417320"/>
            <a:ext cx="6586728" cy="5260675"/>
            <a:chOff x="739140" y="1417320"/>
            <a:chExt cx="6586728" cy="5260675"/>
          </a:xfrm>
        </p:grpSpPr>
        <p:sp>
          <p:nvSpPr>
            <p:cNvPr id="22" name="Rectangle 21"/>
            <p:cNvSpPr/>
            <p:nvPr/>
          </p:nvSpPr>
          <p:spPr>
            <a:xfrm>
              <a:off x="739140" y="1417320"/>
              <a:ext cx="6586728" cy="5206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811317" y="1475357"/>
              <a:ext cx="6351402" cy="5202638"/>
              <a:chOff x="811317" y="1475357"/>
              <a:chExt cx="6351402" cy="5202638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5537758" y="2178465"/>
                <a:ext cx="1380366" cy="3613481"/>
                <a:chOff x="1949873" y="2178465"/>
                <a:chExt cx="1380366" cy="3613481"/>
              </a:xfrm>
            </p:grpSpPr>
            <p:sp>
              <p:nvSpPr>
                <p:cNvPr id="288" name="Rounded Rectangle 287"/>
                <p:cNvSpPr/>
                <p:nvPr/>
              </p:nvSpPr>
              <p:spPr>
                <a:xfrm>
                  <a:off x="1985663" y="2277625"/>
                  <a:ext cx="1332000" cy="3514321"/>
                </a:xfrm>
                <a:prstGeom prst="roundRect">
                  <a:avLst>
                    <a:gd name="adj" fmla="val 917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89" name="Group 288"/>
                <p:cNvGrpSpPr/>
                <p:nvPr/>
              </p:nvGrpSpPr>
              <p:grpSpPr>
                <a:xfrm>
                  <a:off x="3044825" y="3573870"/>
                  <a:ext cx="269875" cy="354737"/>
                  <a:chOff x="3044825" y="3573870"/>
                  <a:chExt cx="269875" cy="354737"/>
                </a:xfrm>
              </p:grpSpPr>
              <p:sp>
                <p:nvSpPr>
                  <p:cNvPr id="620" name="Rectangle 619"/>
                  <p:cNvSpPr/>
                  <p:nvPr/>
                </p:nvSpPr>
                <p:spPr>
                  <a:xfrm>
                    <a:off x="3044825" y="3573870"/>
                    <a:ext cx="269875" cy="354737"/>
                  </a:xfrm>
                  <a:prstGeom prst="rect">
                    <a:avLst/>
                  </a:prstGeom>
                  <a:solidFill>
                    <a:schemeClr val="bg2"/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21" name="Group 620"/>
                  <p:cNvGrpSpPr/>
                  <p:nvPr/>
                </p:nvGrpSpPr>
                <p:grpSpPr>
                  <a:xfrm>
                    <a:off x="3159910" y="3668234"/>
                    <a:ext cx="45719" cy="165158"/>
                    <a:chOff x="3164672" y="3675377"/>
                    <a:chExt cx="45719" cy="165158"/>
                  </a:xfrm>
                </p:grpSpPr>
                <p:sp>
                  <p:nvSpPr>
                    <p:cNvPr id="622" name="Oval 621"/>
                    <p:cNvSpPr/>
                    <p:nvPr/>
                  </p:nvSpPr>
                  <p:spPr>
                    <a:xfrm>
                      <a:off x="3164672" y="3794816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3" name="Oval 622"/>
                    <p:cNvSpPr/>
                    <p:nvPr/>
                  </p:nvSpPr>
                  <p:spPr>
                    <a:xfrm>
                      <a:off x="3164672" y="3675377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pic>
              <p:nvPicPr>
                <p:cNvPr id="290" name="Picture 2" descr="Bluetooth SMD Module - RN-42 (v6.15)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06" t="28109" r="6354" b="26661"/>
                <a:stretch/>
              </p:blipFill>
              <p:spPr bwMode="auto">
                <a:xfrm rot="10800000">
                  <a:off x="2383993" y="4988903"/>
                  <a:ext cx="928800" cy="4859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91" name="Group 290"/>
                <p:cNvGrpSpPr/>
                <p:nvPr/>
              </p:nvGrpSpPr>
              <p:grpSpPr>
                <a:xfrm>
                  <a:off x="3096297" y="2937663"/>
                  <a:ext cx="204100" cy="204100"/>
                  <a:chOff x="4659498" y="919883"/>
                  <a:chExt cx="204100" cy="204100"/>
                </a:xfrm>
              </p:grpSpPr>
              <p:sp>
                <p:nvSpPr>
                  <p:cNvPr id="618" name="Oval 617"/>
                  <p:cNvSpPr/>
                  <p:nvPr/>
                </p:nvSpPr>
                <p:spPr>
                  <a:xfrm>
                    <a:off x="4659498" y="919883"/>
                    <a:ext cx="204100" cy="2041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9" name="Oval 618"/>
                  <p:cNvSpPr>
                    <a:spLocks noChangeAspect="1"/>
                  </p:cNvSpPr>
                  <p:nvPr/>
                </p:nvSpPr>
                <p:spPr>
                  <a:xfrm>
                    <a:off x="4702148" y="962533"/>
                    <a:ext cx="118800" cy="118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008551" y="2937663"/>
                  <a:ext cx="204100" cy="204100"/>
                  <a:chOff x="4659498" y="919883"/>
                  <a:chExt cx="204100" cy="204100"/>
                </a:xfrm>
              </p:grpSpPr>
              <p:sp>
                <p:nvSpPr>
                  <p:cNvPr id="508" name="Oval 507"/>
                  <p:cNvSpPr/>
                  <p:nvPr/>
                </p:nvSpPr>
                <p:spPr>
                  <a:xfrm>
                    <a:off x="4659498" y="919883"/>
                    <a:ext cx="204100" cy="2041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9" name="Oval 508"/>
                  <p:cNvSpPr>
                    <a:spLocks noChangeAspect="1"/>
                  </p:cNvSpPr>
                  <p:nvPr/>
                </p:nvSpPr>
                <p:spPr>
                  <a:xfrm>
                    <a:off x="4702148" y="962533"/>
                    <a:ext cx="118800" cy="118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3091217" y="5563062"/>
                  <a:ext cx="204100" cy="204100"/>
                  <a:chOff x="4659498" y="919883"/>
                  <a:chExt cx="204100" cy="204100"/>
                </a:xfrm>
              </p:grpSpPr>
              <p:sp>
                <p:nvSpPr>
                  <p:cNvPr id="506" name="Oval 505"/>
                  <p:cNvSpPr/>
                  <p:nvPr/>
                </p:nvSpPr>
                <p:spPr>
                  <a:xfrm>
                    <a:off x="4659498" y="919883"/>
                    <a:ext cx="204100" cy="2041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7" name="Oval 506"/>
                  <p:cNvSpPr>
                    <a:spLocks noChangeAspect="1"/>
                  </p:cNvSpPr>
                  <p:nvPr/>
                </p:nvSpPr>
                <p:spPr>
                  <a:xfrm>
                    <a:off x="4702148" y="962533"/>
                    <a:ext cx="118800" cy="118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2003471" y="5558962"/>
                  <a:ext cx="204100" cy="204100"/>
                  <a:chOff x="4659498" y="919883"/>
                  <a:chExt cx="204100" cy="204100"/>
                </a:xfrm>
              </p:grpSpPr>
              <p:sp>
                <p:nvSpPr>
                  <p:cNvPr id="504" name="Oval 503"/>
                  <p:cNvSpPr/>
                  <p:nvPr/>
                </p:nvSpPr>
                <p:spPr>
                  <a:xfrm>
                    <a:off x="4659498" y="919883"/>
                    <a:ext cx="204100" cy="2041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5" name="Oval 504"/>
                  <p:cNvSpPr>
                    <a:spLocks noChangeAspect="1"/>
                  </p:cNvSpPr>
                  <p:nvPr/>
                </p:nvSpPr>
                <p:spPr>
                  <a:xfrm>
                    <a:off x="4702148" y="962533"/>
                    <a:ext cx="118800" cy="118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95" name="Rounded Rectangle 294"/>
                <p:cNvSpPr/>
                <p:nvPr/>
              </p:nvSpPr>
              <p:spPr>
                <a:xfrm>
                  <a:off x="2408663" y="2362826"/>
                  <a:ext cx="486000" cy="171450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600" i="1" dirty="0" smtClean="0">
                      <a:solidFill>
                        <a:schemeClr val="tx1"/>
                      </a:solidFill>
                    </a:rPr>
                    <a:t>Hole</a:t>
                  </a:r>
                  <a:endParaRPr lang="en-US" sz="600" i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96" name="Group 295"/>
                <p:cNvGrpSpPr/>
                <p:nvPr/>
              </p:nvGrpSpPr>
              <p:grpSpPr>
                <a:xfrm>
                  <a:off x="2989051" y="2178465"/>
                  <a:ext cx="328612" cy="688975"/>
                  <a:chOff x="1468692" y="409872"/>
                  <a:chExt cx="328612" cy="688975"/>
                </a:xfrm>
              </p:grpSpPr>
              <p:pic>
                <p:nvPicPr>
                  <p:cNvPr id="502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>
                    <a:off x="1288510" y="590054"/>
                    <a:ext cx="688975" cy="3286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503" name="TextBox 502"/>
                  <p:cNvSpPr txBox="1"/>
                  <p:nvPr/>
                </p:nvSpPr>
                <p:spPr>
                  <a:xfrm>
                    <a:off x="1528026" y="642605"/>
                    <a:ext cx="207355" cy="15946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>
                    <a:spAutoFit/>
                  </a:bodyPr>
                  <a:lstStyle/>
                  <a:p>
                    <a:r>
                      <a:rPr lang="en-US" sz="800" dirty="0" smtClean="0">
                        <a:solidFill>
                          <a:schemeClr val="bg1"/>
                        </a:solidFill>
                      </a:rPr>
                      <a:t>J10</a:t>
                    </a:r>
                    <a:endParaRPr lang="en-US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97" name="Group 296"/>
                <p:cNvGrpSpPr/>
                <p:nvPr/>
              </p:nvGrpSpPr>
              <p:grpSpPr>
                <a:xfrm>
                  <a:off x="1994287" y="2178465"/>
                  <a:ext cx="328613" cy="688975"/>
                  <a:chOff x="478691" y="416013"/>
                  <a:chExt cx="328613" cy="688975"/>
                </a:xfrm>
              </p:grpSpPr>
              <p:pic>
                <p:nvPicPr>
                  <p:cNvPr id="500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>
                    <a:off x="298510" y="596194"/>
                    <a:ext cx="688975" cy="32861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501" name="TextBox 500"/>
                  <p:cNvSpPr txBox="1"/>
                  <p:nvPr/>
                </p:nvSpPr>
                <p:spPr>
                  <a:xfrm>
                    <a:off x="563427" y="642605"/>
                    <a:ext cx="156059" cy="15946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>
                    <a:spAutoFit/>
                  </a:bodyPr>
                  <a:lstStyle/>
                  <a:p>
                    <a:r>
                      <a:rPr lang="en-US" sz="800" dirty="0" smtClean="0">
                        <a:solidFill>
                          <a:schemeClr val="bg1"/>
                        </a:solidFill>
                      </a:rPr>
                      <a:t>J5</a:t>
                    </a:r>
                    <a:endParaRPr lang="en-US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299" name="Rectangle 298"/>
                <p:cNvSpPr/>
                <p:nvPr/>
              </p:nvSpPr>
              <p:spPr>
                <a:xfrm>
                  <a:off x="2361863" y="2590076"/>
                  <a:ext cx="187200" cy="93600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/>
                    <a:t>D1</a:t>
                  </a:r>
                  <a:endParaRPr lang="en-US" sz="500" dirty="0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2763629" y="2590076"/>
                  <a:ext cx="187200" cy="93600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/>
                    <a:t>D2</a:t>
                  </a:r>
                  <a:endParaRPr lang="en-US" sz="500" dirty="0"/>
                </a:p>
              </p:txBody>
            </p:sp>
            <p:pic>
              <p:nvPicPr>
                <p:cNvPr id="322" name="Picture 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2024397" y="4050510"/>
                  <a:ext cx="171858" cy="168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26" name="Rectangle 325"/>
                <p:cNvSpPr/>
                <p:nvPr/>
              </p:nvSpPr>
              <p:spPr>
                <a:xfrm>
                  <a:off x="2038672" y="3941582"/>
                  <a:ext cx="14611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IN3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407" name="Picture 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2024397" y="4328665"/>
                  <a:ext cx="171858" cy="168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09" name="Rectangle 408"/>
                <p:cNvSpPr/>
                <p:nvPr/>
              </p:nvSpPr>
              <p:spPr>
                <a:xfrm>
                  <a:off x="2008551" y="4223284"/>
                  <a:ext cx="203222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Line-O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2097265" y="4469477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+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2016669" y="4469477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G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2175902" y="4020906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L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2175902" y="4112561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R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2175902" y="4302937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L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2175902" y="4394592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R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16" name="Group 415"/>
                <p:cNvGrpSpPr/>
                <p:nvPr/>
              </p:nvGrpSpPr>
              <p:grpSpPr>
                <a:xfrm>
                  <a:off x="1949873" y="3453640"/>
                  <a:ext cx="227765" cy="540328"/>
                  <a:chOff x="429514" y="1384410"/>
                  <a:chExt cx="227765" cy="540328"/>
                </a:xfrm>
              </p:grpSpPr>
              <p:pic>
                <p:nvPicPr>
                  <p:cNvPr id="497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>
                    <a:off x="390397" y="1530327"/>
                    <a:ext cx="306000" cy="2277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98" name="Rectangle 497"/>
                  <p:cNvSpPr/>
                  <p:nvPr/>
                </p:nvSpPr>
                <p:spPr>
                  <a:xfrm>
                    <a:off x="492913" y="1384410"/>
                    <a:ext cx="146110" cy="130721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500" dirty="0" smtClean="0">
                        <a:solidFill>
                          <a:schemeClr val="tx1"/>
                        </a:solidFill>
                      </a:rPr>
                      <a:t>OFF</a:t>
                    </a:r>
                    <a:endParaRPr lang="en-US" sz="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492913" y="1794017"/>
                    <a:ext cx="146110" cy="130721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500" dirty="0" smtClean="0">
                        <a:solidFill>
                          <a:schemeClr val="tx1"/>
                        </a:solidFill>
                      </a:rPr>
                      <a:t>ON</a:t>
                    </a:r>
                    <a:endParaRPr 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17" name="TextBox 416"/>
                <p:cNvSpPr txBox="1"/>
                <p:nvPr/>
              </p:nvSpPr>
              <p:spPr>
                <a:xfrm>
                  <a:off x="2129239" y="4698268"/>
                  <a:ext cx="125603" cy="113296"/>
                </a:xfrm>
                <a:prstGeom prst="rect">
                  <a:avLst/>
                </a:prstGeom>
                <a:noFill/>
              </p:spPr>
              <p:txBody>
                <a:bodyPr wrap="none" lIns="36000" tIns="18000" rIns="36000" bIns="18000" rtlCol="0">
                  <a:spAutoFit/>
                </a:bodyPr>
                <a:lstStyle/>
                <a:p>
                  <a:r>
                    <a:rPr lang="en-US" sz="500" dirty="0" smtClean="0"/>
                    <a:t>J6</a:t>
                  </a:r>
                  <a:endParaRPr lang="en-US" sz="500" dirty="0"/>
                </a:p>
              </p:txBody>
            </p:sp>
            <p:grpSp>
              <p:nvGrpSpPr>
                <p:cNvPr id="418" name="Group 417"/>
                <p:cNvGrpSpPr/>
                <p:nvPr/>
              </p:nvGrpSpPr>
              <p:grpSpPr>
                <a:xfrm>
                  <a:off x="2004620" y="5075009"/>
                  <a:ext cx="309524" cy="305089"/>
                  <a:chOff x="1985663" y="4985764"/>
                  <a:chExt cx="309524" cy="305089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1985663" y="4985764"/>
                    <a:ext cx="305089" cy="30508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003471" y="4985765"/>
                    <a:ext cx="291716" cy="3050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800" dirty="0" smtClean="0">
                        <a:solidFill>
                          <a:schemeClr val="bg1"/>
                        </a:solidFill>
                      </a:rPr>
                      <a:t>R6</a:t>
                    </a:r>
                  </a:p>
                  <a:p>
                    <a:pPr algn="ctr"/>
                    <a:r>
                      <a:rPr lang="en-US" sz="800" dirty="0" smtClean="0">
                        <a:solidFill>
                          <a:schemeClr val="bg1"/>
                        </a:solidFill>
                      </a:rPr>
                      <a:t>Pot</a:t>
                    </a:r>
                    <a:endParaRPr lang="en-US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19" name="Rectangle 418"/>
                <p:cNvSpPr/>
                <p:nvPr/>
              </p:nvSpPr>
              <p:spPr>
                <a:xfrm>
                  <a:off x="2554936" y="2992708"/>
                  <a:ext cx="216000" cy="216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18000" rIns="18000" bIns="18000" rtlCol="0" anchor="ctr"/>
                <a:lstStyle/>
                <a:p>
                  <a:pPr algn="ctr"/>
                  <a:r>
                    <a:rPr lang="en-US" sz="600" dirty="0" smtClean="0">
                      <a:solidFill>
                        <a:schemeClr val="tx1"/>
                      </a:solidFill>
                    </a:rPr>
                    <a:t>U4</a:t>
                  </a:r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2539696" y="3336009"/>
                  <a:ext cx="223934" cy="20868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18000" rIns="18000" bIns="18000" rtlCol="0" anchor="ctr"/>
                <a:lstStyle/>
                <a:p>
                  <a:pPr algn="ctr"/>
                  <a:r>
                    <a:rPr lang="en-US" sz="600" dirty="0" smtClean="0">
                      <a:solidFill>
                        <a:schemeClr val="bg1"/>
                      </a:solidFill>
                    </a:rPr>
                    <a:t>U2</a:t>
                  </a:r>
                  <a:endParaRPr 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2539696" y="3664220"/>
                  <a:ext cx="223934" cy="20868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18000" rIns="18000" bIns="18000" rtlCol="0" anchor="ctr"/>
                <a:lstStyle/>
                <a:p>
                  <a:pPr algn="ctr"/>
                  <a:r>
                    <a:rPr lang="en-US" sz="600" dirty="0" smtClean="0">
                      <a:solidFill>
                        <a:schemeClr val="bg1"/>
                      </a:solidFill>
                    </a:rPr>
                    <a:t>U3</a:t>
                  </a:r>
                  <a:endParaRPr lang="en-US" sz="6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422" name="Group 421"/>
                <p:cNvGrpSpPr/>
                <p:nvPr/>
              </p:nvGrpSpPr>
              <p:grpSpPr>
                <a:xfrm>
                  <a:off x="2332927" y="5546714"/>
                  <a:ext cx="637472" cy="93600"/>
                  <a:chOff x="2353267" y="5546714"/>
                  <a:chExt cx="637472" cy="93600"/>
                </a:xfrm>
              </p:grpSpPr>
              <p:sp>
                <p:nvSpPr>
                  <p:cNvPr id="492" name="Rectangle 491"/>
                  <p:cNvSpPr/>
                  <p:nvPr/>
                </p:nvSpPr>
                <p:spPr>
                  <a:xfrm>
                    <a:off x="2803539" y="5546714"/>
                    <a:ext cx="187200" cy="93600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500" dirty="0" smtClean="0"/>
                      <a:t>D3</a:t>
                    </a:r>
                    <a:endParaRPr lang="en-US" sz="500" dirty="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78403" y="5546714"/>
                    <a:ext cx="187200" cy="936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127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500" dirty="0" smtClean="0"/>
                      <a:t>D5</a:t>
                    </a:r>
                    <a:endParaRPr lang="en-US" sz="500" dirty="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2353267" y="5546714"/>
                    <a:ext cx="187200" cy="936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500" dirty="0" smtClean="0"/>
                      <a:t>D4</a:t>
                    </a:r>
                    <a:endParaRPr lang="en-US" sz="500" dirty="0"/>
                  </a:p>
                </p:txBody>
              </p:sp>
            </p:grpSp>
            <p:grpSp>
              <p:nvGrpSpPr>
                <p:cNvPr id="427" name="Group 426"/>
                <p:cNvGrpSpPr/>
                <p:nvPr/>
              </p:nvGrpSpPr>
              <p:grpSpPr>
                <a:xfrm>
                  <a:off x="2337185" y="2728093"/>
                  <a:ext cx="628956" cy="2225298"/>
                  <a:chOff x="1532982" y="1714889"/>
                  <a:chExt cx="628956" cy="2225298"/>
                </a:xfrm>
              </p:grpSpPr>
              <p:grpSp>
                <p:nvGrpSpPr>
                  <p:cNvPr id="437" name="Group 436"/>
                  <p:cNvGrpSpPr/>
                  <p:nvPr/>
                </p:nvGrpSpPr>
                <p:grpSpPr>
                  <a:xfrm>
                    <a:off x="2080938" y="1714889"/>
                    <a:ext cx="81000" cy="2225298"/>
                    <a:chOff x="3876790" y="966788"/>
                    <a:chExt cx="81000" cy="2225298"/>
                  </a:xfrm>
                </p:grpSpPr>
                <p:sp>
                  <p:nvSpPr>
                    <p:cNvPr id="466" name="Rectangle 465"/>
                    <p:cNvSpPr/>
                    <p:nvPr/>
                  </p:nvSpPr>
                  <p:spPr>
                    <a:xfrm>
                      <a:off x="3876790" y="966788"/>
                      <a:ext cx="81000" cy="222529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67" name="Group 466"/>
                    <p:cNvGrpSpPr/>
                    <p:nvPr/>
                  </p:nvGrpSpPr>
                  <p:grpSpPr>
                    <a:xfrm>
                      <a:off x="3884431" y="979651"/>
                      <a:ext cx="65718" cy="2194271"/>
                      <a:chOff x="3884431" y="979651"/>
                      <a:chExt cx="65718" cy="2194271"/>
                    </a:xfrm>
                  </p:grpSpPr>
                  <p:sp>
                    <p:nvSpPr>
                      <p:cNvPr id="468" name="Rectangle 467"/>
                      <p:cNvSpPr/>
                      <p:nvPr/>
                    </p:nvSpPr>
                    <p:spPr>
                      <a:xfrm>
                        <a:off x="3884431" y="97965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9" name="Rectangle 468"/>
                      <p:cNvSpPr/>
                      <p:nvPr/>
                    </p:nvSpPr>
                    <p:spPr>
                      <a:xfrm>
                        <a:off x="3884431" y="107219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0" name="Rectangle 469"/>
                      <p:cNvSpPr/>
                      <p:nvPr/>
                    </p:nvSpPr>
                    <p:spPr>
                      <a:xfrm>
                        <a:off x="3884431" y="116474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1" name="Rectangle 470"/>
                      <p:cNvSpPr/>
                      <p:nvPr/>
                    </p:nvSpPr>
                    <p:spPr>
                      <a:xfrm>
                        <a:off x="3884431" y="125728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2" name="Rectangle 471"/>
                      <p:cNvSpPr/>
                      <p:nvPr/>
                    </p:nvSpPr>
                    <p:spPr>
                      <a:xfrm>
                        <a:off x="3884431" y="134983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3" name="Rectangle 472"/>
                      <p:cNvSpPr/>
                      <p:nvPr/>
                    </p:nvSpPr>
                    <p:spPr>
                      <a:xfrm>
                        <a:off x="3884431" y="144238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4" name="Rectangle 473"/>
                      <p:cNvSpPr/>
                      <p:nvPr/>
                    </p:nvSpPr>
                    <p:spPr>
                      <a:xfrm>
                        <a:off x="3884431" y="153492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5" name="Rectangle 474"/>
                      <p:cNvSpPr/>
                      <p:nvPr/>
                    </p:nvSpPr>
                    <p:spPr>
                      <a:xfrm>
                        <a:off x="3884431" y="162747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6" name="Rectangle 475"/>
                      <p:cNvSpPr/>
                      <p:nvPr/>
                    </p:nvSpPr>
                    <p:spPr>
                      <a:xfrm>
                        <a:off x="3884431" y="172001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7" name="Rectangle 476"/>
                      <p:cNvSpPr/>
                      <p:nvPr/>
                    </p:nvSpPr>
                    <p:spPr>
                      <a:xfrm>
                        <a:off x="3884431" y="181256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8" name="Rectangle 477"/>
                      <p:cNvSpPr/>
                      <p:nvPr/>
                    </p:nvSpPr>
                    <p:spPr>
                      <a:xfrm>
                        <a:off x="3884431" y="190511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9" name="Rectangle 478"/>
                      <p:cNvSpPr/>
                      <p:nvPr/>
                    </p:nvSpPr>
                    <p:spPr>
                      <a:xfrm>
                        <a:off x="3884431" y="199765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0" name="Rectangle 479"/>
                      <p:cNvSpPr/>
                      <p:nvPr/>
                    </p:nvSpPr>
                    <p:spPr>
                      <a:xfrm>
                        <a:off x="3884431" y="209020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1" name="Rectangle 480"/>
                      <p:cNvSpPr/>
                      <p:nvPr/>
                    </p:nvSpPr>
                    <p:spPr>
                      <a:xfrm>
                        <a:off x="3884431" y="218274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2" name="Rectangle 481"/>
                      <p:cNvSpPr/>
                      <p:nvPr/>
                    </p:nvSpPr>
                    <p:spPr>
                      <a:xfrm>
                        <a:off x="3884431" y="227529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3" name="Rectangle 482"/>
                      <p:cNvSpPr/>
                      <p:nvPr/>
                    </p:nvSpPr>
                    <p:spPr>
                      <a:xfrm>
                        <a:off x="3884431" y="236784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4" name="Rectangle 483"/>
                      <p:cNvSpPr/>
                      <p:nvPr/>
                    </p:nvSpPr>
                    <p:spPr>
                      <a:xfrm>
                        <a:off x="3884431" y="246038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5" name="Rectangle 484"/>
                      <p:cNvSpPr/>
                      <p:nvPr/>
                    </p:nvSpPr>
                    <p:spPr>
                      <a:xfrm>
                        <a:off x="3884431" y="255293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6" name="Rectangle 485"/>
                      <p:cNvSpPr/>
                      <p:nvPr/>
                    </p:nvSpPr>
                    <p:spPr>
                      <a:xfrm>
                        <a:off x="3884431" y="264547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7" name="Rectangle 486"/>
                      <p:cNvSpPr/>
                      <p:nvPr/>
                    </p:nvSpPr>
                    <p:spPr>
                      <a:xfrm>
                        <a:off x="3884431" y="273802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8" name="Rectangle 487"/>
                      <p:cNvSpPr/>
                      <p:nvPr/>
                    </p:nvSpPr>
                    <p:spPr>
                      <a:xfrm>
                        <a:off x="3884431" y="283057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89" name="Rectangle 488"/>
                      <p:cNvSpPr/>
                      <p:nvPr/>
                    </p:nvSpPr>
                    <p:spPr>
                      <a:xfrm>
                        <a:off x="3884431" y="292311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0" name="Rectangle 489"/>
                      <p:cNvSpPr/>
                      <p:nvPr/>
                    </p:nvSpPr>
                    <p:spPr>
                      <a:xfrm>
                        <a:off x="3884431" y="301566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1" name="Rectangle 490"/>
                      <p:cNvSpPr/>
                      <p:nvPr/>
                    </p:nvSpPr>
                    <p:spPr>
                      <a:xfrm>
                        <a:off x="3884431" y="3108204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38" name="Group 437"/>
                  <p:cNvGrpSpPr/>
                  <p:nvPr/>
                </p:nvGrpSpPr>
                <p:grpSpPr>
                  <a:xfrm>
                    <a:off x="1532982" y="1714889"/>
                    <a:ext cx="81000" cy="2225298"/>
                    <a:chOff x="3876790" y="966788"/>
                    <a:chExt cx="81000" cy="2225298"/>
                  </a:xfrm>
                </p:grpSpPr>
                <p:sp>
                  <p:nvSpPr>
                    <p:cNvPr id="440" name="Rectangle 439"/>
                    <p:cNvSpPr/>
                    <p:nvPr/>
                  </p:nvSpPr>
                  <p:spPr>
                    <a:xfrm>
                      <a:off x="3876790" y="966788"/>
                      <a:ext cx="81000" cy="222529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41" name="Group 440"/>
                    <p:cNvGrpSpPr/>
                    <p:nvPr/>
                  </p:nvGrpSpPr>
                  <p:grpSpPr>
                    <a:xfrm>
                      <a:off x="3884431" y="979651"/>
                      <a:ext cx="65718" cy="2194271"/>
                      <a:chOff x="3884431" y="979651"/>
                      <a:chExt cx="65718" cy="2194271"/>
                    </a:xfrm>
                  </p:grpSpPr>
                  <p:sp>
                    <p:nvSpPr>
                      <p:cNvPr id="442" name="Rectangle 441"/>
                      <p:cNvSpPr/>
                      <p:nvPr/>
                    </p:nvSpPr>
                    <p:spPr>
                      <a:xfrm>
                        <a:off x="3884431" y="97965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3" name="Rectangle 442"/>
                      <p:cNvSpPr/>
                      <p:nvPr/>
                    </p:nvSpPr>
                    <p:spPr>
                      <a:xfrm>
                        <a:off x="3884431" y="107219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4" name="Rectangle 443"/>
                      <p:cNvSpPr/>
                      <p:nvPr/>
                    </p:nvSpPr>
                    <p:spPr>
                      <a:xfrm>
                        <a:off x="3884431" y="116474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5" name="Rectangle 444"/>
                      <p:cNvSpPr/>
                      <p:nvPr/>
                    </p:nvSpPr>
                    <p:spPr>
                      <a:xfrm>
                        <a:off x="3884431" y="125728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6" name="Rectangle 445"/>
                      <p:cNvSpPr/>
                      <p:nvPr/>
                    </p:nvSpPr>
                    <p:spPr>
                      <a:xfrm>
                        <a:off x="3884431" y="134983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7" name="Rectangle 446"/>
                      <p:cNvSpPr/>
                      <p:nvPr/>
                    </p:nvSpPr>
                    <p:spPr>
                      <a:xfrm>
                        <a:off x="3884431" y="144238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8" name="Rectangle 447"/>
                      <p:cNvSpPr/>
                      <p:nvPr/>
                    </p:nvSpPr>
                    <p:spPr>
                      <a:xfrm>
                        <a:off x="3884431" y="153492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9" name="Rectangle 448"/>
                      <p:cNvSpPr/>
                      <p:nvPr/>
                    </p:nvSpPr>
                    <p:spPr>
                      <a:xfrm>
                        <a:off x="3884431" y="162747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0" name="Rectangle 449"/>
                      <p:cNvSpPr/>
                      <p:nvPr/>
                    </p:nvSpPr>
                    <p:spPr>
                      <a:xfrm>
                        <a:off x="3884431" y="172001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1" name="Rectangle 450"/>
                      <p:cNvSpPr/>
                      <p:nvPr/>
                    </p:nvSpPr>
                    <p:spPr>
                      <a:xfrm>
                        <a:off x="3884431" y="181256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2" name="Rectangle 451"/>
                      <p:cNvSpPr/>
                      <p:nvPr/>
                    </p:nvSpPr>
                    <p:spPr>
                      <a:xfrm>
                        <a:off x="3884431" y="190511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3" name="Rectangle 452"/>
                      <p:cNvSpPr/>
                      <p:nvPr/>
                    </p:nvSpPr>
                    <p:spPr>
                      <a:xfrm>
                        <a:off x="3884431" y="199765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4" name="Rectangle 453"/>
                      <p:cNvSpPr/>
                      <p:nvPr/>
                    </p:nvSpPr>
                    <p:spPr>
                      <a:xfrm>
                        <a:off x="3884431" y="209020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5" name="Rectangle 454"/>
                      <p:cNvSpPr/>
                      <p:nvPr/>
                    </p:nvSpPr>
                    <p:spPr>
                      <a:xfrm>
                        <a:off x="3884431" y="218274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6" name="Rectangle 455"/>
                      <p:cNvSpPr/>
                      <p:nvPr/>
                    </p:nvSpPr>
                    <p:spPr>
                      <a:xfrm>
                        <a:off x="3884431" y="227529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7" name="Rectangle 456"/>
                      <p:cNvSpPr/>
                      <p:nvPr/>
                    </p:nvSpPr>
                    <p:spPr>
                      <a:xfrm>
                        <a:off x="3884431" y="236784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8" name="Rectangle 457"/>
                      <p:cNvSpPr/>
                      <p:nvPr/>
                    </p:nvSpPr>
                    <p:spPr>
                      <a:xfrm>
                        <a:off x="3884431" y="246038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59" name="Rectangle 458"/>
                      <p:cNvSpPr/>
                      <p:nvPr/>
                    </p:nvSpPr>
                    <p:spPr>
                      <a:xfrm>
                        <a:off x="3884431" y="255293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0" name="Rectangle 459"/>
                      <p:cNvSpPr/>
                      <p:nvPr/>
                    </p:nvSpPr>
                    <p:spPr>
                      <a:xfrm>
                        <a:off x="3884431" y="264547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1" name="Rectangle 460"/>
                      <p:cNvSpPr/>
                      <p:nvPr/>
                    </p:nvSpPr>
                    <p:spPr>
                      <a:xfrm>
                        <a:off x="3884431" y="273802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2" name="Rectangle 461"/>
                      <p:cNvSpPr/>
                      <p:nvPr/>
                    </p:nvSpPr>
                    <p:spPr>
                      <a:xfrm>
                        <a:off x="3884431" y="283057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3" name="Rectangle 462"/>
                      <p:cNvSpPr/>
                      <p:nvPr/>
                    </p:nvSpPr>
                    <p:spPr>
                      <a:xfrm>
                        <a:off x="3884431" y="292311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4" name="Rectangle 463"/>
                      <p:cNvSpPr/>
                      <p:nvPr/>
                    </p:nvSpPr>
                    <p:spPr>
                      <a:xfrm>
                        <a:off x="3884431" y="301566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65" name="Rectangle 464"/>
                      <p:cNvSpPr/>
                      <p:nvPr/>
                    </p:nvSpPr>
                    <p:spPr>
                      <a:xfrm>
                        <a:off x="3884431" y="3108204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954978" y="1812678"/>
                    <a:ext cx="93600" cy="936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28" name="Rectangle 427"/>
                <p:cNvSpPr/>
                <p:nvPr/>
              </p:nvSpPr>
              <p:spPr>
                <a:xfrm>
                  <a:off x="2046946" y="3248136"/>
                  <a:ext cx="128016" cy="15519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18000" rIns="18000" bIns="18000" rtlCol="0" anchor="ctr"/>
                <a:lstStyle/>
                <a:p>
                  <a:pPr algn="ctr"/>
                  <a:r>
                    <a:rPr lang="en-US" sz="400" dirty="0" smtClean="0">
                      <a:solidFill>
                        <a:schemeClr val="bg1"/>
                      </a:solidFill>
                    </a:rPr>
                    <a:t>Mic</a:t>
                  </a:r>
                </a:p>
                <a:p>
                  <a:pPr algn="ctr"/>
                  <a:r>
                    <a:rPr lang="en-US" sz="400" dirty="0" smtClean="0">
                      <a:solidFill>
                        <a:schemeClr val="bg1"/>
                      </a:solidFill>
                    </a:rPr>
                    <a:t>R</a:t>
                  </a:r>
                  <a:endParaRPr lang="en-US" sz="3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3116555" y="3248136"/>
                  <a:ext cx="128016" cy="15519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18000" rIns="18000" bIns="18000" rtlCol="0" anchor="ctr"/>
                <a:lstStyle/>
                <a:p>
                  <a:pPr algn="ctr"/>
                  <a:r>
                    <a:rPr lang="en-US" sz="400" dirty="0" smtClean="0">
                      <a:solidFill>
                        <a:schemeClr val="bg1"/>
                      </a:solidFill>
                    </a:rPr>
                    <a:t>Mic</a:t>
                  </a:r>
                </a:p>
                <a:p>
                  <a:pPr algn="ctr"/>
                  <a:r>
                    <a:rPr lang="en-US" sz="400" dirty="0" smtClean="0">
                      <a:solidFill>
                        <a:schemeClr val="bg1"/>
                      </a:solidFill>
                    </a:rPr>
                    <a:t>L</a:t>
                  </a:r>
                  <a:endParaRPr lang="en-US" sz="3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30" name="Group 429"/>
                <p:cNvGrpSpPr/>
                <p:nvPr/>
              </p:nvGrpSpPr>
              <p:grpSpPr>
                <a:xfrm>
                  <a:off x="2025296" y="4613853"/>
                  <a:ext cx="85929" cy="333218"/>
                  <a:chOff x="3175060" y="4097493"/>
                  <a:chExt cx="85929" cy="333218"/>
                </a:xfrm>
              </p:grpSpPr>
              <p:pic>
                <p:nvPicPr>
                  <p:cNvPr id="435" name="Picture 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0000"/>
                  <a:stretch/>
                </p:blipFill>
                <p:spPr bwMode="auto">
                  <a:xfrm>
                    <a:off x="3175060" y="4097493"/>
                    <a:ext cx="85929" cy="168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36" name="Picture 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0000"/>
                  <a:stretch/>
                </p:blipFill>
                <p:spPr bwMode="auto">
                  <a:xfrm>
                    <a:off x="3175060" y="4261717"/>
                    <a:ext cx="85929" cy="168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sp>
              <p:nvSpPr>
                <p:cNvPr id="431" name="TextBox 430"/>
                <p:cNvSpPr txBox="1"/>
                <p:nvPr/>
              </p:nvSpPr>
              <p:spPr>
                <a:xfrm>
                  <a:off x="2311647" y="5653700"/>
                  <a:ext cx="680032" cy="123111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800" b="1" dirty="0" smtClean="0"/>
                    <a:t>TYMPAN 1</a:t>
                  </a:r>
                  <a:endParaRPr lang="en-US" sz="800" b="1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3175385" y="3684919"/>
                  <a:ext cx="146441" cy="144073"/>
                </a:xfrm>
                <a:prstGeom prst="rect">
                  <a:avLst/>
                </a:prstGeom>
                <a:noFill/>
              </p:spPr>
              <p:txBody>
                <a:bodyPr wrap="none" lIns="36000" tIns="18000" rIns="36000" bIns="18000" rtlCol="0">
                  <a:spAutoFit/>
                </a:bodyPr>
                <a:lstStyle/>
                <a:p>
                  <a:r>
                    <a:rPr lang="en-US" sz="700" dirty="0" smtClean="0"/>
                    <a:t>J4</a:t>
                  </a:r>
                  <a:endParaRPr lang="en-US" sz="700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3044825" y="4065865"/>
                  <a:ext cx="285414" cy="499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Freeform 433"/>
                <p:cNvSpPr/>
                <p:nvPr/>
              </p:nvSpPr>
              <p:spPr>
                <a:xfrm>
                  <a:off x="3044825" y="4057650"/>
                  <a:ext cx="269875" cy="507398"/>
                </a:xfrm>
                <a:custGeom>
                  <a:avLst/>
                  <a:gdLst>
                    <a:gd name="connsiteX0" fmla="*/ 234950 w 234950"/>
                    <a:gd name="connsiteY0" fmla="*/ 0 h 711200"/>
                    <a:gd name="connsiteX1" fmla="*/ 0 w 234950"/>
                    <a:gd name="connsiteY1" fmla="*/ 0 h 711200"/>
                    <a:gd name="connsiteX2" fmla="*/ 0 w 234950"/>
                    <a:gd name="connsiteY2" fmla="*/ 711200 h 711200"/>
                    <a:gd name="connsiteX3" fmla="*/ 234950 w 234950"/>
                    <a:gd name="connsiteY3" fmla="*/ 711200 h 711200"/>
                    <a:gd name="connsiteX4" fmla="*/ 234950 w 234950"/>
                    <a:gd name="connsiteY4" fmla="*/ 7112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50" h="711200">
                      <a:moveTo>
                        <a:pt x="234950" y="0"/>
                      </a:moveTo>
                      <a:lnTo>
                        <a:pt x="0" y="0"/>
                      </a:lnTo>
                      <a:lnTo>
                        <a:pt x="0" y="711200"/>
                      </a:lnTo>
                      <a:lnTo>
                        <a:pt x="234950" y="711200"/>
                      </a:lnTo>
                      <a:lnTo>
                        <a:pt x="234950" y="71120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949873" y="2178465"/>
                <a:ext cx="1380366" cy="3613481"/>
                <a:chOff x="1949873" y="2178465"/>
                <a:chExt cx="1380366" cy="3613481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1985663" y="2277625"/>
                  <a:ext cx="1332000" cy="3514321"/>
                </a:xfrm>
                <a:prstGeom prst="roundRect">
                  <a:avLst>
                    <a:gd name="adj" fmla="val 917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3044825" y="3573870"/>
                  <a:ext cx="269875" cy="354737"/>
                  <a:chOff x="3044825" y="3573870"/>
                  <a:chExt cx="269875" cy="354737"/>
                </a:xfrm>
              </p:grpSpPr>
              <p:sp>
                <p:nvSpPr>
                  <p:cNvPr id="12" name="Rectangle 11"/>
                  <p:cNvSpPr/>
                  <p:nvPr/>
                </p:nvSpPr>
                <p:spPr>
                  <a:xfrm>
                    <a:off x="3044825" y="3573870"/>
                    <a:ext cx="269875" cy="354737"/>
                  </a:xfrm>
                  <a:prstGeom prst="rect">
                    <a:avLst/>
                  </a:prstGeom>
                  <a:solidFill>
                    <a:schemeClr val="bg2"/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3159910" y="3668234"/>
                    <a:ext cx="45719" cy="165158"/>
                    <a:chOff x="3164672" y="3675377"/>
                    <a:chExt cx="45719" cy="165158"/>
                  </a:xfrm>
                </p:grpSpPr>
                <p:sp>
                  <p:nvSpPr>
                    <p:cNvPr id="269" name="Oval 268"/>
                    <p:cNvSpPr/>
                    <p:nvPr/>
                  </p:nvSpPr>
                  <p:spPr>
                    <a:xfrm>
                      <a:off x="3164672" y="3794816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Oval 270"/>
                    <p:cNvSpPr/>
                    <p:nvPr/>
                  </p:nvSpPr>
                  <p:spPr>
                    <a:xfrm>
                      <a:off x="3164672" y="3675377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pic>
              <p:nvPicPr>
                <p:cNvPr id="300" name="Picture 2" descr="Bluetooth SMD Module - RN-42 (v6.15)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06" t="28109" r="6354" b="26661"/>
                <a:stretch/>
              </p:blipFill>
              <p:spPr bwMode="auto">
                <a:xfrm rot="10800000">
                  <a:off x="2383993" y="4988903"/>
                  <a:ext cx="928800" cy="4859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1" name="Group 300"/>
                <p:cNvGrpSpPr/>
                <p:nvPr/>
              </p:nvGrpSpPr>
              <p:grpSpPr>
                <a:xfrm>
                  <a:off x="3096297" y="2937663"/>
                  <a:ext cx="204100" cy="204100"/>
                  <a:chOff x="4659498" y="919883"/>
                  <a:chExt cx="204100" cy="204100"/>
                </a:xfrm>
              </p:grpSpPr>
              <p:sp>
                <p:nvSpPr>
                  <p:cNvPr id="302" name="Oval 301"/>
                  <p:cNvSpPr/>
                  <p:nvPr/>
                </p:nvSpPr>
                <p:spPr>
                  <a:xfrm>
                    <a:off x="4659498" y="919883"/>
                    <a:ext cx="204100" cy="2041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3" name="Oval 302"/>
                  <p:cNvSpPr>
                    <a:spLocks noChangeAspect="1"/>
                  </p:cNvSpPr>
                  <p:nvPr/>
                </p:nvSpPr>
                <p:spPr>
                  <a:xfrm>
                    <a:off x="4702148" y="962533"/>
                    <a:ext cx="118800" cy="118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4" name="Group 303"/>
                <p:cNvGrpSpPr/>
                <p:nvPr/>
              </p:nvGrpSpPr>
              <p:grpSpPr>
                <a:xfrm>
                  <a:off x="2008551" y="2937663"/>
                  <a:ext cx="204100" cy="204100"/>
                  <a:chOff x="4659498" y="919883"/>
                  <a:chExt cx="204100" cy="204100"/>
                </a:xfrm>
              </p:grpSpPr>
              <p:sp>
                <p:nvSpPr>
                  <p:cNvPr id="305" name="Oval 304"/>
                  <p:cNvSpPr/>
                  <p:nvPr/>
                </p:nvSpPr>
                <p:spPr>
                  <a:xfrm>
                    <a:off x="4659498" y="919883"/>
                    <a:ext cx="204100" cy="2041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6" name="Oval 305"/>
                  <p:cNvSpPr>
                    <a:spLocks noChangeAspect="1"/>
                  </p:cNvSpPr>
                  <p:nvPr/>
                </p:nvSpPr>
                <p:spPr>
                  <a:xfrm>
                    <a:off x="4702148" y="962533"/>
                    <a:ext cx="118800" cy="118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07" name="Group 306"/>
                <p:cNvGrpSpPr/>
                <p:nvPr/>
              </p:nvGrpSpPr>
              <p:grpSpPr>
                <a:xfrm>
                  <a:off x="3091217" y="5563062"/>
                  <a:ext cx="204100" cy="204100"/>
                  <a:chOff x="4659498" y="919883"/>
                  <a:chExt cx="204100" cy="204100"/>
                </a:xfrm>
              </p:grpSpPr>
              <p:sp>
                <p:nvSpPr>
                  <p:cNvPr id="308" name="Oval 307"/>
                  <p:cNvSpPr/>
                  <p:nvPr/>
                </p:nvSpPr>
                <p:spPr>
                  <a:xfrm>
                    <a:off x="4659498" y="919883"/>
                    <a:ext cx="204100" cy="2041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9" name="Oval 308"/>
                  <p:cNvSpPr>
                    <a:spLocks noChangeAspect="1"/>
                  </p:cNvSpPr>
                  <p:nvPr/>
                </p:nvSpPr>
                <p:spPr>
                  <a:xfrm>
                    <a:off x="4702148" y="962533"/>
                    <a:ext cx="118800" cy="118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0" name="Group 309"/>
                <p:cNvGrpSpPr/>
                <p:nvPr/>
              </p:nvGrpSpPr>
              <p:grpSpPr>
                <a:xfrm>
                  <a:off x="2003471" y="5558962"/>
                  <a:ext cx="204100" cy="204100"/>
                  <a:chOff x="4659498" y="919883"/>
                  <a:chExt cx="204100" cy="204100"/>
                </a:xfrm>
              </p:grpSpPr>
              <p:sp>
                <p:nvSpPr>
                  <p:cNvPr id="311" name="Oval 310"/>
                  <p:cNvSpPr/>
                  <p:nvPr/>
                </p:nvSpPr>
                <p:spPr>
                  <a:xfrm>
                    <a:off x="4659498" y="919883"/>
                    <a:ext cx="204100" cy="2041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2" name="Oval 311"/>
                  <p:cNvSpPr>
                    <a:spLocks noChangeAspect="1"/>
                  </p:cNvSpPr>
                  <p:nvPr/>
                </p:nvSpPr>
                <p:spPr>
                  <a:xfrm>
                    <a:off x="4702148" y="962533"/>
                    <a:ext cx="118800" cy="1188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13" name="Rounded Rectangle 312"/>
                <p:cNvSpPr/>
                <p:nvPr/>
              </p:nvSpPr>
              <p:spPr>
                <a:xfrm>
                  <a:off x="2408663" y="2362826"/>
                  <a:ext cx="486000" cy="171450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600" i="1" dirty="0" smtClean="0">
                      <a:solidFill>
                        <a:schemeClr val="tx1"/>
                      </a:solidFill>
                    </a:rPr>
                    <a:t>Hole</a:t>
                  </a:r>
                  <a:endParaRPr lang="en-US" sz="600" i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15" name="Group 314"/>
                <p:cNvGrpSpPr/>
                <p:nvPr/>
              </p:nvGrpSpPr>
              <p:grpSpPr>
                <a:xfrm>
                  <a:off x="2989051" y="2178465"/>
                  <a:ext cx="328612" cy="688975"/>
                  <a:chOff x="1468692" y="409872"/>
                  <a:chExt cx="328612" cy="688975"/>
                </a:xfrm>
              </p:grpSpPr>
              <p:pic>
                <p:nvPicPr>
                  <p:cNvPr id="316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>
                    <a:off x="1288510" y="590054"/>
                    <a:ext cx="688975" cy="3286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17" name="TextBox 316"/>
                  <p:cNvSpPr txBox="1"/>
                  <p:nvPr/>
                </p:nvSpPr>
                <p:spPr>
                  <a:xfrm>
                    <a:off x="1528026" y="642605"/>
                    <a:ext cx="207355" cy="15946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>
                    <a:spAutoFit/>
                  </a:bodyPr>
                  <a:lstStyle/>
                  <a:p>
                    <a:r>
                      <a:rPr lang="en-US" sz="800" dirty="0" smtClean="0">
                        <a:solidFill>
                          <a:schemeClr val="bg1"/>
                        </a:solidFill>
                      </a:rPr>
                      <a:t>J10</a:t>
                    </a:r>
                    <a:endParaRPr lang="en-US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18" name="Group 317"/>
                <p:cNvGrpSpPr/>
                <p:nvPr/>
              </p:nvGrpSpPr>
              <p:grpSpPr>
                <a:xfrm>
                  <a:off x="1994287" y="2178465"/>
                  <a:ext cx="328613" cy="688975"/>
                  <a:chOff x="478691" y="416013"/>
                  <a:chExt cx="328613" cy="688975"/>
                </a:xfrm>
              </p:grpSpPr>
              <p:pic>
                <p:nvPicPr>
                  <p:cNvPr id="319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>
                    <a:off x="298510" y="596194"/>
                    <a:ext cx="688975" cy="32861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20" name="TextBox 319"/>
                  <p:cNvSpPr txBox="1"/>
                  <p:nvPr/>
                </p:nvSpPr>
                <p:spPr>
                  <a:xfrm>
                    <a:off x="563427" y="642605"/>
                    <a:ext cx="156059" cy="159462"/>
                  </a:xfrm>
                  <a:prstGeom prst="rect">
                    <a:avLst/>
                  </a:prstGeom>
                  <a:noFill/>
                </p:spPr>
                <p:txBody>
                  <a:bodyPr wrap="none" lIns="36000" tIns="18000" rIns="36000" bIns="18000" rtlCol="0">
                    <a:spAutoFit/>
                  </a:bodyPr>
                  <a:lstStyle/>
                  <a:p>
                    <a:r>
                      <a:rPr lang="en-US" sz="800" dirty="0" smtClean="0">
                        <a:solidFill>
                          <a:schemeClr val="bg1"/>
                        </a:solidFill>
                      </a:rPr>
                      <a:t>J5</a:t>
                    </a:r>
                    <a:endParaRPr lang="en-US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24" name="Rectangle 323"/>
                <p:cNvSpPr/>
                <p:nvPr/>
              </p:nvSpPr>
              <p:spPr>
                <a:xfrm>
                  <a:off x="2361863" y="2590076"/>
                  <a:ext cx="187200" cy="93600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/>
                    <a:t>D1</a:t>
                  </a:r>
                  <a:endParaRPr lang="en-US" sz="500" dirty="0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2763629" y="2590076"/>
                  <a:ext cx="187200" cy="93600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8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/>
                    <a:t>D2</a:t>
                  </a:r>
                  <a:endParaRPr lang="en-US" sz="500" dirty="0"/>
                </a:p>
              </p:txBody>
            </p:sp>
            <p:pic>
              <p:nvPicPr>
                <p:cNvPr id="328" name="Picture 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2024397" y="4050510"/>
                  <a:ext cx="171858" cy="168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29" name="Rectangle 328"/>
                <p:cNvSpPr/>
                <p:nvPr/>
              </p:nvSpPr>
              <p:spPr>
                <a:xfrm>
                  <a:off x="2038672" y="3941582"/>
                  <a:ext cx="14611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IN3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31" name="Picture 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2024397" y="4328665"/>
                  <a:ext cx="171858" cy="1689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33" name="Rectangle 332"/>
                <p:cNvSpPr/>
                <p:nvPr/>
              </p:nvSpPr>
              <p:spPr>
                <a:xfrm>
                  <a:off x="2008551" y="4223284"/>
                  <a:ext cx="203222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Line-O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2097265" y="4469477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+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2016669" y="4469477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G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2175902" y="4020906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L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2175902" y="4112561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R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2175902" y="4302937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L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2175902" y="4394592"/>
                  <a:ext cx="104080" cy="13072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500" dirty="0" smtClean="0">
                      <a:solidFill>
                        <a:schemeClr val="tx1"/>
                      </a:solidFill>
                    </a:rPr>
                    <a:t>R</a:t>
                  </a:r>
                  <a:endParaRPr lang="en-US" sz="5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42" name="Group 341"/>
                <p:cNvGrpSpPr/>
                <p:nvPr/>
              </p:nvGrpSpPr>
              <p:grpSpPr>
                <a:xfrm>
                  <a:off x="1949873" y="3453640"/>
                  <a:ext cx="227765" cy="540328"/>
                  <a:chOff x="429514" y="1384410"/>
                  <a:chExt cx="227765" cy="540328"/>
                </a:xfrm>
              </p:grpSpPr>
              <p:pic>
                <p:nvPicPr>
                  <p:cNvPr id="343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5400000">
                    <a:off x="390397" y="1530327"/>
                    <a:ext cx="306000" cy="2277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44" name="Rectangle 343"/>
                  <p:cNvSpPr/>
                  <p:nvPr/>
                </p:nvSpPr>
                <p:spPr>
                  <a:xfrm>
                    <a:off x="492913" y="1384410"/>
                    <a:ext cx="146110" cy="130721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500" dirty="0" smtClean="0">
                        <a:solidFill>
                          <a:schemeClr val="tx1"/>
                        </a:solidFill>
                      </a:rPr>
                      <a:t>OFF</a:t>
                    </a:r>
                    <a:endParaRPr lang="en-US" sz="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492913" y="1794017"/>
                    <a:ext cx="146110" cy="130721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500" dirty="0" smtClean="0">
                        <a:solidFill>
                          <a:schemeClr val="tx1"/>
                        </a:solidFill>
                      </a:rPr>
                      <a:t>ON</a:t>
                    </a:r>
                    <a:endParaRPr lang="en-US" sz="5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52" name="TextBox 351"/>
                <p:cNvSpPr txBox="1"/>
                <p:nvPr/>
              </p:nvSpPr>
              <p:spPr>
                <a:xfrm>
                  <a:off x="2129239" y="4698268"/>
                  <a:ext cx="125603" cy="113296"/>
                </a:xfrm>
                <a:prstGeom prst="rect">
                  <a:avLst/>
                </a:prstGeom>
                <a:noFill/>
              </p:spPr>
              <p:txBody>
                <a:bodyPr wrap="none" lIns="36000" tIns="18000" rIns="36000" bIns="18000" rtlCol="0">
                  <a:spAutoFit/>
                </a:bodyPr>
                <a:lstStyle/>
                <a:p>
                  <a:r>
                    <a:rPr lang="en-US" sz="500" dirty="0" smtClean="0"/>
                    <a:t>J6</a:t>
                  </a:r>
                  <a:endParaRPr lang="en-US" sz="500" dirty="0"/>
                </a:p>
              </p:txBody>
            </p:sp>
            <p:grpSp>
              <p:nvGrpSpPr>
                <p:cNvPr id="4" name="Group 3"/>
                <p:cNvGrpSpPr/>
                <p:nvPr/>
              </p:nvGrpSpPr>
              <p:grpSpPr>
                <a:xfrm>
                  <a:off x="2004620" y="5075009"/>
                  <a:ext cx="309524" cy="305089"/>
                  <a:chOff x="1985663" y="4985764"/>
                  <a:chExt cx="309524" cy="305089"/>
                </a:xfrm>
              </p:grpSpPr>
              <p:sp>
                <p:nvSpPr>
                  <p:cNvPr id="1039" name="Rectangle 1038"/>
                  <p:cNvSpPr/>
                  <p:nvPr/>
                </p:nvSpPr>
                <p:spPr>
                  <a:xfrm>
                    <a:off x="1985663" y="4985764"/>
                    <a:ext cx="305089" cy="30508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2003471" y="4985765"/>
                    <a:ext cx="291716" cy="3050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800" dirty="0" smtClean="0">
                        <a:solidFill>
                          <a:schemeClr val="bg1"/>
                        </a:solidFill>
                      </a:rPr>
                      <a:t>R6</a:t>
                    </a:r>
                  </a:p>
                  <a:p>
                    <a:pPr algn="ctr"/>
                    <a:r>
                      <a:rPr lang="en-US" sz="800" dirty="0" smtClean="0">
                        <a:solidFill>
                          <a:schemeClr val="bg1"/>
                        </a:solidFill>
                      </a:rPr>
                      <a:t>Pot</a:t>
                    </a:r>
                    <a:endParaRPr lang="en-US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713" name="Rectangle 712"/>
                <p:cNvSpPr/>
                <p:nvPr/>
              </p:nvSpPr>
              <p:spPr>
                <a:xfrm>
                  <a:off x="2554936" y="2992708"/>
                  <a:ext cx="216000" cy="216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18000" rIns="18000" bIns="18000" rtlCol="0" anchor="ctr"/>
                <a:lstStyle/>
                <a:p>
                  <a:pPr algn="ctr"/>
                  <a:r>
                    <a:rPr lang="en-US" sz="600" dirty="0" smtClean="0">
                      <a:solidFill>
                        <a:schemeClr val="tx1"/>
                      </a:solidFill>
                    </a:rPr>
                    <a:t>U4</a:t>
                  </a:r>
                  <a:endParaRPr lang="en-US" sz="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539696" y="3336009"/>
                  <a:ext cx="223934" cy="20868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18000" rIns="18000" bIns="18000" rtlCol="0" anchor="ctr"/>
                <a:lstStyle/>
                <a:p>
                  <a:pPr algn="ctr"/>
                  <a:r>
                    <a:rPr lang="en-US" sz="600" dirty="0" smtClean="0">
                      <a:solidFill>
                        <a:schemeClr val="bg1"/>
                      </a:solidFill>
                    </a:rPr>
                    <a:t>U2</a:t>
                  </a:r>
                  <a:endParaRPr lang="en-US" sz="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39696" y="3664220"/>
                  <a:ext cx="223934" cy="20868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18000" rIns="18000" bIns="18000" rtlCol="0" anchor="ctr"/>
                <a:lstStyle/>
                <a:p>
                  <a:pPr algn="ctr"/>
                  <a:r>
                    <a:rPr lang="en-US" sz="600" dirty="0" smtClean="0">
                      <a:solidFill>
                        <a:schemeClr val="bg1"/>
                      </a:solidFill>
                    </a:rPr>
                    <a:t>U3</a:t>
                  </a:r>
                  <a:endParaRPr lang="en-US" sz="6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2332927" y="5546714"/>
                  <a:ext cx="637472" cy="93600"/>
                  <a:chOff x="2353267" y="5546714"/>
                  <a:chExt cx="637472" cy="93600"/>
                </a:xfrm>
              </p:grpSpPr>
              <p:sp>
                <p:nvSpPr>
                  <p:cNvPr id="314" name="Rectangle 313"/>
                  <p:cNvSpPr/>
                  <p:nvPr/>
                </p:nvSpPr>
                <p:spPr>
                  <a:xfrm>
                    <a:off x="2803539" y="5546714"/>
                    <a:ext cx="187200" cy="93600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500" dirty="0" smtClean="0"/>
                      <a:t>D3</a:t>
                    </a:r>
                    <a:endParaRPr lang="en-US" sz="500" dirty="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578403" y="5546714"/>
                    <a:ext cx="187200" cy="93600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127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500" dirty="0" smtClean="0"/>
                      <a:t>D5</a:t>
                    </a:r>
                    <a:endParaRPr lang="en-US" sz="500" dirty="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353267" y="5546714"/>
                    <a:ext cx="187200" cy="936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500" dirty="0" smtClean="0"/>
                      <a:t>D4</a:t>
                    </a:r>
                    <a:endParaRPr lang="en-US" sz="500" dirty="0"/>
                  </a:p>
                </p:txBody>
              </p:sp>
            </p:grpSp>
            <p:grpSp>
              <p:nvGrpSpPr>
                <p:cNvPr id="1049" name="Group 1048"/>
                <p:cNvGrpSpPr/>
                <p:nvPr/>
              </p:nvGrpSpPr>
              <p:grpSpPr>
                <a:xfrm>
                  <a:off x="2337185" y="2728093"/>
                  <a:ext cx="628956" cy="2225298"/>
                  <a:chOff x="1532982" y="1714889"/>
                  <a:chExt cx="628956" cy="2225298"/>
                </a:xfrm>
              </p:grpSpPr>
              <p:grpSp>
                <p:nvGrpSpPr>
                  <p:cNvPr id="353" name="Group 352"/>
                  <p:cNvGrpSpPr/>
                  <p:nvPr/>
                </p:nvGrpSpPr>
                <p:grpSpPr>
                  <a:xfrm>
                    <a:off x="2080938" y="1714889"/>
                    <a:ext cx="81000" cy="2225298"/>
                    <a:chOff x="3876790" y="966788"/>
                    <a:chExt cx="81000" cy="2225298"/>
                  </a:xfrm>
                </p:grpSpPr>
                <p:sp>
                  <p:nvSpPr>
                    <p:cNvPr id="354" name="Rectangle 353"/>
                    <p:cNvSpPr/>
                    <p:nvPr/>
                  </p:nvSpPr>
                  <p:spPr>
                    <a:xfrm>
                      <a:off x="3876790" y="966788"/>
                      <a:ext cx="81000" cy="222529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355" name="Group 354"/>
                    <p:cNvGrpSpPr/>
                    <p:nvPr/>
                  </p:nvGrpSpPr>
                  <p:grpSpPr>
                    <a:xfrm>
                      <a:off x="3884431" y="979651"/>
                      <a:ext cx="65718" cy="2194271"/>
                      <a:chOff x="3884431" y="979651"/>
                      <a:chExt cx="65718" cy="2194271"/>
                    </a:xfrm>
                  </p:grpSpPr>
                  <p:sp>
                    <p:nvSpPr>
                      <p:cNvPr id="356" name="Rectangle 355"/>
                      <p:cNvSpPr/>
                      <p:nvPr/>
                    </p:nvSpPr>
                    <p:spPr>
                      <a:xfrm>
                        <a:off x="3884431" y="97965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57" name="Rectangle 356"/>
                      <p:cNvSpPr/>
                      <p:nvPr/>
                    </p:nvSpPr>
                    <p:spPr>
                      <a:xfrm>
                        <a:off x="3884431" y="107219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58" name="Rectangle 357"/>
                      <p:cNvSpPr/>
                      <p:nvPr/>
                    </p:nvSpPr>
                    <p:spPr>
                      <a:xfrm>
                        <a:off x="3884431" y="116474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59" name="Rectangle 358"/>
                      <p:cNvSpPr/>
                      <p:nvPr/>
                    </p:nvSpPr>
                    <p:spPr>
                      <a:xfrm>
                        <a:off x="3884431" y="125728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0" name="Rectangle 359"/>
                      <p:cNvSpPr/>
                      <p:nvPr/>
                    </p:nvSpPr>
                    <p:spPr>
                      <a:xfrm>
                        <a:off x="3884431" y="134983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1" name="Rectangle 360"/>
                      <p:cNvSpPr/>
                      <p:nvPr/>
                    </p:nvSpPr>
                    <p:spPr>
                      <a:xfrm>
                        <a:off x="3884431" y="144238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2" name="Rectangle 361"/>
                      <p:cNvSpPr/>
                      <p:nvPr/>
                    </p:nvSpPr>
                    <p:spPr>
                      <a:xfrm>
                        <a:off x="3884431" y="153492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3" name="Rectangle 362"/>
                      <p:cNvSpPr/>
                      <p:nvPr/>
                    </p:nvSpPr>
                    <p:spPr>
                      <a:xfrm>
                        <a:off x="3884431" y="162747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4" name="Rectangle 363"/>
                      <p:cNvSpPr/>
                      <p:nvPr/>
                    </p:nvSpPr>
                    <p:spPr>
                      <a:xfrm>
                        <a:off x="3884431" y="172001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5" name="Rectangle 364"/>
                      <p:cNvSpPr/>
                      <p:nvPr/>
                    </p:nvSpPr>
                    <p:spPr>
                      <a:xfrm>
                        <a:off x="3884431" y="181256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6" name="Rectangle 365"/>
                      <p:cNvSpPr/>
                      <p:nvPr/>
                    </p:nvSpPr>
                    <p:spPr>
                      <a:xfrm>
                        <a:off x="3884431" y="190511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7" name="Rectangle 366"/>
                      <p:cNvSpPr/>
                      <p:nvPr/>
                    </p:nvSpPr>
                    <p:spPr>
                      <a:xfrm>
                        <a:off x="3884431" y="199765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8" name="Rectangle 367"/>
                      <p:cNvSpPr/>
                      <p:nvPr/>
                    </p:nvSpPr>
                    <p:spPr>
                      <a:xfrm>
                        <a:off x="3884431" y="209020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9" name="Rectangle 368"/>
                      <p:cNvSpPr/>
                      <p:nvPr/>
                    </p:nvSpPr>
                    <p:spPr>
                      <a:xfrm>
                        <a:off x="3884431" y="218274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0" name="Rectangle 369"/>
                      <p:cNvSpPr/>
                      <p:nvPr/>
                    </p:nvSpPr>
                    <p:spPr>
                      <a:xfrm>
                        <a:off x="3884431" y="227529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1" name="Rectangle 370"/>
                      <p:cNvSpPr/>
                      <p:nvPr/>
                    </p:nvSpPr>
                    <p:spPr>
                      <a:xfrm>
                        <a:off x="3884431" y="236784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2" name="Rectangle 371"/>
                      <p:cNvSpPr/>
                      <p:nvPr/>
                    </p:nvSpPr>
                    <p:spPr>
                      <a:xfrm>
                        <a:off x="3884431" y="246038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3" name="Rectangle 372"/>
                      <p:cNvSpPr/>
                      <p:nvPr/>
                    </p:nvSpPr>
                    <p:spPr>
                      <a:xfrm>
                        <a:off x="3884431" y="255293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4" name="Rectangle 373"/>
                      <p:cNvSpPr/>
                      <p:nvPr/>
                    </p:nvSpPr>
                    <p:spPr>
                      <a:xfrm>
                        <a:off x="3884431" y="264547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5" name="Rectangle 374"/>
                      <p:cNvSpPr/>
                      <p:nvPr/>
                    </p:nvSpPr>
                    <p:spPr>
                      <a:xfrm>
                        <a:off x="3884431" y="273802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6" name="Rectangle 375"/>
                      <p:cNvSpPr/>
                      <p:nvPr/>
                    </p:nvSpPr>
                    <p:spPr>
                      <a:xfrm>
                        <a:off x="3884431" y="283057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7" name="Rectangle 376"/>
                      <p:cNvSpPr/>
                      <p:nvPr/>
                    </p:nvSpPr>
                    <p:spPr>
                      <a:xfrm>
                        <a:off x="3884431" y="292311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8" name="Rectangle 377"/>
                      <p:cNvSpPr/>
                      <p:nvPr/>
                    </p:nvSpPr>
                    <p:spPr>
                      <a:xfrm>
                        <a:off x="3884431" y="301566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9" name="Rectangle 378"/>
                      <p:cNvSpPr/>
                      <p:nvPr/>
                    </p:nvSpPr>
                    <p:spPr>
                      <a:xfrm>
                        <a:off x="3884431" y="3108204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80" name="Group 379"/>
                  <p:cNvGrpSpPr/>
                  <p:nvPr/>
                </p:nvGrpSpPr>
                <p:grpSpPr>
                  <a:xfrm>
                    <a:off x="1532982" y="1714889"/>
                    <a:ext cx="81000" cy="2225298"/>
                    <a:chOff x="3876790" y="966788"/>
                    <a:chExt cx="81000" cy="2225298"/>
                  </a:xfrm>
                </p:grpSpPr>
                <p:sp>
                  <p:nvSpPr>
                    <p:cNvPr id="381" name="Rectangle 380"/>
                    <p:cNvSpPr/>
                    <p:nvPr/>
                  </p:nvSpPr>
                  <p:spPr>
                    <a:xfrm>
                      <a:off x="3876790" y="966788"/>
                      <a:ext cx="81000" cy="222529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382" name="Group 381"/>
                    <p:cNvGrpSpPr/>
                    <p:nvPr/>
                  </p:nvGrpSpPr>
                  <p:grpSpPr>
                    <a:xfrm>
                      <a:off x="3884431" y="979651"/>
                      <a:ext cx="65718" cy="2194271"/>
                      <a:chOff x="3884431" y="979651"/>
                      <a:chExt cx="65718" cy="2194271"/>
                    </a:xfrm>
                  </p:grpSpPr>
                  <p:sp>
                    <p:nvSpPr>
                      <p:cNvPr id="383" name="Rectangle 382"/>
                      <p:cNvSpPr/>
                      <p:nvPr/>
                    </p:nvSpPr>
                    <p:spPr>
                      <a:xfrm>
                        <a:off x="3884431" y="97965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4" name="Rectangle 383"/>
                      <p:cNvSpPr/>
                      <p:nvPr/>
                    </p:nvSpPr>
                    <p:spPr>
                      <a:xfrm>
                        <a:off x="3884431" y="107219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5" name="Rectangle 384"/>
                      <p:cNvSpPr/>
                      <p:nvPr/>
                    </p:nvSpPr>
                    <p:spPr>
                      <a:xfrm>
                        <a:off x="3884431" y="116474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6" name="Rectangle 385"/>
                      <p:cNvSpPr/>
                      <p:nvPr/>
                    </p:nvSpPr>
                    <p:spPr>
                      <a:xfrm>
                        <a:off x="3884431" y="125728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7" name="Rectangle 386"/>
                      <p:cNvSpPr/>
                      <p:nvPr/>
                    </p:nvSpPr>
                    <p:spPr>
                      <a:xfrm>
                        <a:off x="3884431" y="134983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8" name="Rectangle 387"/>
                      <p:cNvSpPr/>
                      <p:nvPr/>
                    </p:nvSpPr>
                    <p:spPr>
                      <a:xfrm>
                        <a:off x="3884431" y="144238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9" name="Rectangle 388"/>
                      <p:cNvSpPr/>
                      <p:nvPr/>
                    </p:nvSpPr>
                    <p:spPr>
                      <a:xfrm>
                        <a:off x="3884431" y="153492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0" name="Rectangle 389"/>
                      <p:cNvSpPr/>
                      <p:nvPr/>
                    </p:nvSpPr>
                    <p:spPr>
                      <a:xfrm>
                        <a:off x="3884431" y="162747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Rectangle 390"/>
                      <p:cNvSpPr/>
                      <p:nvPr/>
                    </p:nvSpPr>
                    <p:spPr>
                      <a:xfrm>
                        <a:off x="3884431" y="172001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2" name="Rectangle 391"/>
                      <p:cNvSpPr/>
                      <p:nvPr/>
                    </p:nvSpPr>
                    <p:spPr>
                      <a:xfrm>
                        <a:off x="3884431" y="181256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3" name="Rectangle 392"/>
                      <p:cNvSpPr/>
                      <p:nvPr/>
                    </p:nvSpPr>
                    <p:spPr>
                      <a:xfrm>
                        <a:off x="3884431" y="190511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4" name="Rectangle 393"/>
                      <p:cNvSpPr/>
                      <p:nvPr/>
                    </p:nvSpPr>
                    <p:spPr>
                      <a:xfrm>
                        <a:off x="3884431" y="199765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5" name="Rectangle 394"/>
                      <p:cNvSpPr/>
                      <p:nvPr/>
                    </p:nvSpPr>
                    <p:spPr>
                      <a:xfrm>
                        <a:off x="3884431" y="209020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6" name="Rectangle 395"/>
                      <p:cNvSpPr/>
                      <p:nvPr/>
                    </p:nvSpPr>
                    <p:spPr>
                      <a:xfrm>
                        <a:off x="3884431" y="218274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7" name="Rectangle 396"/>
                      <p:cNvSpPr/>
                      <p:nvPr/>
                    </p:nvSpPr>
                    <p:spPr>
                      <a:xfrm>
                        <a:off x="3884431" y="227529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8" name="Rectangle 397"/>
                      <p:cNvSpPr/>
                      <p:nvPr/>
                    </p:nvSpPr>
                    <p:spPr>
                      <a:xfrm>
                        <a:off x="3884431" y="236784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9" name="Rectangle 398"/>
                      <p:cNvSpPr/>
                      <p:nvPr/>
                    </p:nvSpPr>
                    <p:spPr>
                      <a:xfrm>
                        <a:off x="3884431" y="246038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0" name="Rectangle 399"/>
                      <p:cNvSpPr/>
                      <p:nvPr/>
                    </p:nvSpPr>
                    <p:spPr>
                      <a:xfrm>
                        <a:off x="3884431" y="255293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1" name="Rectangle 400"/>
                      <p:cNvSpPr/>
                      <p:nvPr/>
                    </p:nvSpPr>
                    <p:spPr>
                      <a:xfrm>
                        <a:off x="3884431" y="2645479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2" name="Rectangle 401"/>
                      <p:cNvSpPr/>
                      <p:nvPr/>
                    </p:nvSpPr>
                    <p:spPr>
                      <a:xfrm>
                        <a:off x="3884431" y="2738025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3" name="Rectangle 402"/>
                      <p:cNvSpPr/>
                      <p:nvPr/>
                    </p:nvSpPr>
                    <p:spPr>
                      <a:xfrm>
                        <a:off x="3884431" y="2830571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4" name="Rectangle 403"/>
                      <p:cNvSpPr/>
                      <p:nvPr/>
                    </p:nvSpPr>
                    <p:spPr>
                      <a:xfrm>
                        <a:off x="3884431" y="2923117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5" name="Rectangle 404"/>
                      <p:cNvSpPr/>
                      <p:nvPr/>
                    </p:nvSpPr>
                    <p:spPr>
                      <a:xfrm>
                        <a:off x="3884431" y="3015663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6" name="Rectangle 405"/>
                      <p:cNvSpPr/>
                      <p:nvPr/>
                    </p:nvSpPr>
                    <p:spPr>
                      <a:xfrm>
                        <a:off x="3884431" y="3108204"/>
                        <a:ext cx="65718" cy="65718"/>
                      </a:xfrm>
                      <a:prstGeom prst="rect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1048" name="Rectangle 1047"/>
                  <p:cNvSpPr/>
                  <p:nvPr/>
                </p:nvSpPr>
                <p:spPr>
                  <a:xfrm>
                    <a:off x="1954978" y="1812678"/>
                    <a:ext cx="93600" cy="9360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70" name="Rectangle 269"/>
                <p:cNvSpPr/>
                <p:nvPr/>
              </p:nvSpPr>
              <p:spPr>
                <a:xfrm>
                  <a:off x="2046946" y="3248136"/>
                  <a:ext cx="128016" cy="15519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18000" rIns="18000" bIns="18000" rtlCol="0" anchor="ctr"/>
                <a:lstStyle/>
                <a:p>
                  <a:pPr algn="ctr"/>
                  <a:r>
                    <a:rPr lang="en-US" sz="400" dirty="0" smtClean="0">
                      <a:solidFill>
                        <a:schemeClr val="bg1"/>
                      </a:solidFill>
                    </a:rPr>
                    <a:t>Mic</a:t>
                  </a:r>
                </a:p>
                <a:p>
                  <a:pPr algn="ctr"/>
                  <a:r>
                    <a:rPr lang="en-US" sz="400" dirty="0" smtClean="0">
                      <a:solidFill>
                        <a:schemeClr val="bg1"/>
                      </a:solidFill>
                    </a:rPr>
                    <a:t>R</a:t>
                  </a:r>
                  <a:endParaRPr lang="en-US" sz="3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3116555" y="3248136"/>
                  <a:ext cx="128016" cy="15519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18000" rIns="18000" bIns="18000" rtlCol="0" anchor="ctr"/>
                <a:lstStyle/>
                <a:p>
                  <a:pPr algn="ctr"/>
                  <a:r>
                    <a:rPr lang="en-US" sz="400" dirty="0" smtClean="0">
                      <a:solidFill>
                        <a:schemeClr val="bg1"/>
                      </a:solidFill>
                    </a:rPr>
                    <a:t>Mic</a:t>
                  </a:r>
                </a:p>
                <a:p>
                  <a:pPr algn="ctr"/>
                  <a:r>
                    <a:rPr lang="en-US" sz="400" dirty="0" smtClean="0">
                      <a:solidFill>
                        <a:schemeClr val="bg1"/>
                      </a:solidFill>
                    </a:rPr>
                    <a:t>L</a:t>
                  </a:r>
                  <a:endParaRPr lang="en-US" sz="3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" name="Group 7"/>
                <p:cNvGrpSpPr/>
                <p:nvPr/>
              </p:nvGrpSpPr>
              <p:grpSpPr>
                <a:xfrm>
                  <a:off x="2025296" y="4613853"/>
                  <a:ext cx="85929" cy="333218"/>
                  <a:chOff x="3175060" y="4097493"/>
                  <a:chExt cx="85929" cy="333218"/>
                </a:xfrm>
              </p:grpSpPr>
              <p:pic>
                <p:nvPicPr>
                  <p:cNvPr id="351" name="Picture 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0000"/>
                  <a:stretch/>
                </p:blipFill>
                <p:spPr bwMode="auto">
                  <a:xfrm>
                    <a:off x="3175060" y="4097493"/>
                    <a:ext cx="85929" cy="168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273" name="Picture 4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0000"/>
                  <a:stretch/>
                </p:blipFill>
                <p:spPr bwMode="auto">
                  <a:xfrm>
                    <a:off x="3175060" y="4261717"/>
                    <a:ext cx="85929" cy="1689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sp>
              <p:nvSpPr>
                <p:cNvPr id="275" name="TextBox 274"/>
                <p:cNvSpPr txBox="1"/>
                <p:nvPr/>
              </p:nvSpPr>
              <p:spPr>
                <a:xfrm>
                  <a:off x="2311647" y="5653700"/>
                  <a:ext cx="680032" cy="123111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800" b="1" dirty="0" smtClean="0"/>
                    <a:t>TYMPAN 1</a:t>
                  </a:r>
                  <a:endParaRPr lang="en-US" sz="800" b="1" dirty="0"/>
                </a:p>
              </p:txBody>
            </p:sp>
            <p:sp>
              <p:nvSpPr>
                <p:cNvPr id="323" name="TextBox 322"/>
                <p:cNvSpPr txBox="1"/>
                <p:nvPr/>
              </p:nvSpPr>
              <p:spPr>
                <a:xfrm>
                  <a:off x="3175385" y="3684919"/>
                  <a:ext cx="146441" cy="144073"/>
                </a:xfrm>
                <a:prstGeom prst="rect">
                  <a:avLst/>
                </a:prstGeom>
                <a:noFill/>
              </p:spPr>
              <p:txBody>
                <a:bodyPr wrap="none" lIns="36000" tIns="18000" rIns="36000" bIns="18000" rtlCol="0">
                  <a:spAutoFit/>
                </a:bodyPr>
                <a:lstStyle/>
                <a:p>
                  <a:r>
                    <a:rPr lang="en-US" sz="700" dirty="0" smtClean="0"/>
                    <a:t>J4</a:t>
                  </a:r>
                  <a:endParaRPr lang="en-US" sz="700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044825" y="4065865"/>
                  <a:ext cx="285414" cy="4991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Freeform 10"/>
                <p:cNvSpPr/>
                <p:nvPr/>
              </p:nvSpPr>
              <p:spPr>
                <a:xfrm>
                  <a:off x="3044825" y="4057650"/>
                  <a:ext cx="269875" cy="507398"/>
                </a:xfrm>
                <a:custGeom>
                  <a:avLst/>
                  <a:gdLst>
                    <a:gd name="connsiteX0" fmla="*/ 234950 w 234950"/>
                    <a:gd name="connsiteY0" fmla="*/ 0 h 711200"/>
                    <a:gd name="connsiteX1" fmla="*/ 0 w 234950"/>
                    <a:gd name="connsiteY1" fmla="*/ 0 h 711200"/>
                    <a:gd name="connsiteX2" fmla="*/ 0 w 234950"/>
                    <a:gd name="connsiteY2" fmla="*/ 711200 h 711200"/>
                    <a:gd name="connsiteX3" fmla="*/ 234950 w 234950"/>
                    <a:gd name="connsiteY3" fmla="*/ 711200 h 711200"/>
                    <a:gd name="connsiteX4" fmla="*/ 234950 w 234950"/>
                    <a:gd name="connsiteY4" fmla="*/ 7112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50" h="711200">
                      <a:moveTo>
                        <a:pt x="234950" y="0"/>
                      </a:moveTo>
                      <a:lnTo>
                        <a:pt x="0" y="0"/>
                      </a:lnTo>
                      <a:lnTo>
                        <a:pt x="0" y="711200"/>
                      </a:lnTo>
                      <a:lnTo>
                        <a:pt x="234950" y="711200"/>
                      </a:lnTo>
                      <a:lnTo>
                        <a:pt x="234950" y="71120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55" name="Straight Arrow Connector 1054"/>
              <p:cNvCxnSpPr/>
              <p:nvPr/>
            </p:nvCxnSpPr>
            <p:spPr>
              <a:xfrm flipH="1">
                <a:off x="2802809" y="2728093"/>
                <a:ext cx="672166" cy="29636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7" name="Straight Arrow Connector 966"/>
              <p:cNvCxnSpPr>
                <a:stCxn id="846" idx="1"/>
              </p:cNvCxnSpPr>
              <p:nvPr/>
            </p:nvCxnSpPr>
            <p:spPr>
              <a:xfrm flipH="1">
                <a:off x="2797785" y="3634727"/>
                <a:ext cx="677190" cy="14301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0" name="Straight Arrow Connector 969"/>
              <p:cNvCxnSpPr>
                <a:stCxn id="846" idx="1"/>
              </p:cNvCxnSpPr>
              <p:nvPr/>
            </p:nvCxnSpPr>
            <p:spPr>
              <a:xfrm flipH="1" flipV="1">
                <a:off x="2797785" y="3487683"/>
                <a:ext cx="677190" cy="14704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Straight Arrow Connector 978"/>
              <p:cNvCxnSpPr/>
              <p:nvPr/>
            </p:nvCxnSpPr>
            <p:spPr>
              <a:xfrm flipH="1">
                <a:off x="3301667" y="5646006"/>
                <a:ext cx="289131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8" name="Picture 2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4634" b="95217" l="16779" r="61298">
                            <a14:foregroundMark x1="40045" y1="9865" x2="40045" y2="9865"/>
                            <a14:foregroundMark x1="38926" y1="7922" x2="38926" y2="7922"/>
                            <a14:foregroundMark x1="36018" y1="7025" x2="36018" y2="7025"/>
                            <a14:foregroundMark x1="43400" y1="7025" x2="43400" y2="7025"/>
                            <a14:foregroundMark x1="33781" y1="5830" x2="33781" y2="5830"/>
                            <a14:foregroundMark x1="44295" y1="6129" x2="44295" y2="6129"/>
                            <a14:foregroundMark x1="46309" y1="6129" x2="46309" y2="6129"/>
                            <a14:foregroundMark x1="44519" y1="5830" x2="44519" y2="5830"/>
                            <a14:foregroundMark x1="32662" y1="6428" x2="32662" y2="64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89" t="5333" r="41173" b="6228"/>
              <a:stretch/>
            </p:blipFill>
            <p:spPr bwMode="auto">
              <a:xfrm>
                <a:off x="5912819" y="2672874"/>
                <a:ext cx="648000" cy="22722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32" name="TextBox 1031"/>
              <p:cNvSpPr txBox="1"/>
              <p:nvPr/>
            </p:nvSpPr>
            <p:spPr>
              <a:xfrm>
                <a:off x="1943386" y="1475357"/>
                <a:ext cx="13728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/>
                  <a:t>Creare</a:t>
                </a:r>
              </a:p>
              <a:p>
                <a:pPr algn="ctr"/>
                <a:r>
                  <a:rPr lang="en-US" b="1" dirty="0" smtClean="0"/>
                  <a:t>Audio Board</a:t>
                </a:r>
                <a:endParaRPr lang="en-US" b="1" dirty="0"/>
              </a:p>
            </p:txBody>
          </p:sp>
          <p:sp>
            <p:nvSpPr>
              <p:cNvPr id="573" name="TextBox 572"/>
              <p:cNvSpPr txBox="1"/>
              <p:nvPr/>
            </p:nvSpPr>
            <p:spPr>
              <a:xfrm>
                <a:off x="5462574" y="1475357"/>
                <a:ext cx="17001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/>
                  <a:t>With Teensy 3.6</a:t>
                </a:r>
              </a:p>
              <a:p>
                <a:pPr algn="ctr"/>
                <a:r>
                  <a:rPr lang="en-US" b="1" dirty="0" smtClean="0"/>
                  <a:t>Mounted</a:t>
                </a:r>
                <a:endParaRPr lang="en-US" b="1" dirty="0"/>
              </a:p>
            </p:txBody>
          </p:sp>
          <p:sp>
            <p:nvSpPr>
              <p:cNvPr id="1033" name="TextBox 1032"/>
              <p:cNvSpPr txBox="1"/>
              <p:nvPr/>
            </p:nvSpPr>
            <p:spPr>
              <a:xfrm>
                <a:off x="811317" y="4102260"/>
                <a:ext cx="1043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~9.75 cm</a:t>
                </a:r>
                <a:endParaRPr lang="en-US" dirty="0"/>
              </a:p>
            </p:txBody>
          </p:sp>
          <p:cxnSp>
            <p:nvCxnSpPr>
              <p:cNvPr id="1035" name="Straight Arrow Connector 1034"/>
              <p:cNvCxnSpPr>
                <a:stCxn id="1033" idx="0"/>
              </p:cNvCxnSpPr>
              <p:nvPr/>
            </p:nvCxnSpPr>
            <p:spPr>
              <a:xfrm flipV="1">
                <a:off x="1333255" y="2362828"/>
                <a:ext cx="10012" cy="17394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/>
              <p:cNvCxnSpPr/>
              <p:nvPr/>
            </p:nvCxnSpPr>
            <p:spPr>
              <a:xfrm flipV="1">
                <a:off x="1343267" y="4472502"/>
                <a:ext cx="0" cy="12121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Arrow Connector 1037"/>
              <p:cNvCxnSpPr/>
              <p:nvPr/>
            </p:nvCxnSpPr>
            <p:spPr>
              <a:xfrm>
                <a:off x="1949873" y="6308371"/>
                <a:ext cx="135052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9" name="TextBox 578"/>
              <p:cNvSpPr txBox="1"/>
              <p:nvPr/>
            </p:nvSpPr>
            <p:spPr>
              <a:xfrm>
                <a:off x="2194958" y="6125910"/>
                <a:ext cx="87395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~3.7cm</a:t>
                </a:r>
                <a:endParaRPr lang="en-US" dirty="0"/>
              </a:p>
            </p:txBody>
          </p:sp>
          <p:cxnSp>
            <p:nvCxnSpPr>
              <p:cNvPr id="1044" name="Straight Connector 1043"/>
              <p:cNvCxnSpPr/>
              <p:nvPr/>
            </p:nvCxnSpPr>
            <p:spPr>
              <a:xfrm flipH="1">
                <a:off x="1189651" y="5767162"/>
                <a:ext cx="7537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Connector 589"/>
              <p:cNvCxnSpPr/>
              <p:nvPr/>
            </p:nvCxnSpPr>
            <p:spPr>
              <a:xfrm flipH="1">
                <a:off x="1189651" y="2281497"/>
                <a:ext cx="7537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3" name="TextBox 1052"/>
              <p:cNvSpPr txBox="1"/>
              <p:nvPr/>
            </p:nvSpPr>
            <p:spPr>
              <a:xfrm>
                <a:off x="3474975" y="2374691"/>
                <a:ext cx="148222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U4 (Codec)</a:t>
                </a:r>
              </a:p>
              <a:p>
                <a:pPr algn="ctr"/>
                <a:r>
                  <a:rPr lang="en-US" sz="1000" dirty="0" smtClean="0"/>
                  <a:t>Move as desired, but keep leads to J5 short!</a:t>
                </a:r>
                <a:endParaRPr lang="en-US" sz="1000" dirty="0"/>
              </a:p>
            </p:txBody>
          </p:sp>
          <p:sp>
            <p:nvSpPr>
              <p:cNvPr id="846" name="TextBox 845"/>
              <p:cNvSpPr txBox="1"/>
              <p:nvPr/>
            </p:nvSpPr>
            <p:spPr>
              <a:xfrm>
                <a:off x="3474975" y="3434672"/>
                <a:ext cx="11092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Power Supplies can go anywhere</a:t>
                </a:r>
                <a:endParaRPr lang="en-US" sz="1000" dirty="0"/>
              </a:p>
            </p:txBody>
          </p:sp>
          <p:sp>
            <p:nvSpPr>
              <p:cNvPr id="981" name="TextBox 980"/>
              <p:cNvSpPr txBox="1"/>
              <p:nvPr/>
            </p:nvSpPr>
            <p:spPr>
              <a:xfrm>
                <a:off x="3530093" y="5453675"/>
                <a:ext cx="1060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4-40 Clearance Holes (Free Fit)</a:t>
                </a:r>
                <a:endParaRPr lang="en-US" sz="1000" dirty="0"/>
              </a:p>
            </p:txBody>
          </p:sp>
          <p:cxnSp>
            <p:nvCxnSpPr>
              <p:cNvPr id="982" name="Straight Connector 981"/>
              <p:cNvCxnSpPr/>
              <p:nvPr/>
            </p:nvCxnSpPr>
            <p:spPr>
              <a:xfrm flipH="1">
                <a:off x="1943386" y="5791946"/>
                <a:ext cx="6487" cy="7606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Connector 984"/>
              <p:cNvCxnSpPr/>
              <p:nvPr/>
            </p:nvCxnSpPr>
            <p:spPr>
              <a:xfrm flipH="1">
                <a:off x="3308928" y="5791946"/>
                <a:ext cx="6487" cy="7606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TextBox 275"/>
              <p:cNvSpPr txBox="1"/>
              <p:nvPr/>
            </p:nvSpPr>
            <p:spPr>
              <a:xfrm>
                <a:off x="3576350" y="2990019"/>
                <a:ext cx="7289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Mic1: “</a:t>
                </a:r>
                <a:r>
                  <a:rPr lang="en-US" sz="1000" b="1" u="sng" dirty="0" smtClean="0"/>
                  <a:t>Left</a:t>
                </a:r>
                <a:r>
                  <a:rPr lang="en-US" sz="1000" dirty="0" smtClean="0"/>
                  <a:t>” Mic</a:t>
                </a:r>
              </a:p>
            </p:txBody>
          </p:sp>
          <p:cxnSp>
            <p:nvCxnSpPr>
              <p:cNvPr id="279" name="Straight Arrow Connector 278"/>
              <p:cNvCxnSpPr>
                <a:stCxn id="276" idx="1"/>
              </p:cNvCxnSpPr>
              <p:nvPr/>
            </p:nvCxnSpPr>
            <p:spPr>
              <a:xfrm flipH="1">
                <a:off x="3244572" y="3190074"/>
                <a:ext cx="331778" cy="124885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TextBox 263"/>
              <p:cNvSpPr txBox="1"/>
              <p:nvPr/>
            </p:nvSpPr>
            <p:spPr>
              <a:xfrm>
                <a:off x="3474975" y="4488743"/>
                <a:ext cx="1257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PCB Cut-away to allow wiring from J4 to go to the battery underneath</a:t>
                </a:r>
                <a:endParaRPr lang="en-US" sz="1000" dirty="0"/>
              </a:p>
            </p:txBody>
          </p:sp>
          <p:cxnSp>
            <p:nvCxnSpPr>
              <p:cNvPr id="266" name="Straight Arrow Connector 265"/>
              <p:cNvCxnSpPr/>
              <p:nvPr/>
            </p:nvCxnSpPr>
            <p:spPr>
              <a:xfrm flipH="1" flipV="1">
                <a:off x="3175387" y="4317435"/>
                <a:ext cx="415411" cy="3073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TextBox 283"/>
              <p:cNvSpPr txBox="1"/>
              <p:nvPr/>
            </p:nvSpPr>
            <p:spPr>
              <a:xfrm>
                <a:off x="1272793" y="2990019"/>
                <a:ext cx="6699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Mic2:</a:t>
                </a:r>
              </a:p>
              <a:p>
                <a:pPr algn="ctr"/>
                <a:r>
                  <a:rPr lang="en-US" sz="1000" dirty="0" smtClean="0"/>
                  <a:t>“</a:t>
                </a:r>
                <a:r>
                  <a:rPr lang="en-US" sz="1000" b="1" u="sng" dirty="0" smtClean="0"/>
                  <a:t>Right</a:t>
                </a:r>
                <a:r>
                  <a:rPr lang="en-US" sz="1000" dirty="0" smtClean="0"/>
                  <a:t>” Mic</a:t>
                </a:r>
              </a:p>
            </p:txBody>
          </p:sp>
          <p:cxnSp>
            <p:nvCxnSpPr>
              <p:cNvPr id="285" name="Straight Arrow Connector 284"/>
              <p:cNvCxnSpPr>
                <a:endCxn id="270" idx="1"/>
              </p:cNvCxnSpPr>
              <p:nvPr/>
            </p:nvCxnSpPr>
            <p:spPr>
              <a:xfrm>
                <a:off x="1838561" y="3232544"/>
                <a:ext cx="208385" cy="9319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4" name="TextBox 623"/>
              <p:cNvSpPr txBox="1"/>
              <p:nvPr/>
            </p:nvSpPr>
            <p:spPr>
              <a:xfrm>
                <a:off x="3474975" y="3914128"/>
                <a:ext cx="11092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Battery</a:t>
                </a:r>
              </a:p>
              <a:p>
                <a:pPr algn="ctr"/>
                <a:r>
                  <a:rPr lang="en-US" sz="1000" dirty="0" smtClean="0"/>
                  <a:t>Connector</a:t>
                </a:r>
                <a:endParaRPr lang="en-US" sz="1000" dirty="0"/>
              </a:p>
            </p:txBody>
          </p:sp>
          <p:cxnSp>
            <p:nvCxnSpPr>
              <p:cNvPr id="625" name="Straight Arrow Connector 624"/>
              <p:cNvCxnSpPr/>
              <p:nvPr/>
            </p:nvCxnSpPr>
            <p:spPr>
              <a:xfrm flipH="1" flipV="1">
                <a:off x="3244572" y="3882852"/>
                <a:ext cx="346226" cy="17479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6" name="TextBox 625"/>
              <p:cNvSpPr txBox="1"/>
              <p:nvPr/>
            </p:nvSpPr>
            <p:spPr>
              <a:xfrm>
                <a:off x="1272793" y="3672193"/>
                <a:ext cx="6699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SW1:</a:t>
                </a:r>
              </a:p>
              <a:p>
                <a:pPr algn="ctr"/>
                <a:r>
                  <a:rPr lang="en-US" sz="1000" dirty="0" smtClean="0"/>
                  <a:t>Power</a:t>
                </a:r>
              </a:p>
            </p:txBody>
          </p: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1824698" y="3767851"/>
                <a:ext cx="225196" cy="7514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9" name="TextBox 628"/>
              <p:cNvSpPr txBox="1"/>
              <p:nvPr/>
            </p:nvSpPr>
            <p:spPr>
              <a:xfrm>
                <a:off x="3564219" y="5970109"/>
                <a:ext cx="21529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/>
                  <a:t>Note: The battery will go underneath, so please keep components on the bottom to a minimum to prevent interfering with the battery.</a:t>
                </a: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3019425" y="5848350"/>
                <a:ext cx="542925" cy="298814"/>
              </a:xfrm>
              <a:custGeom>
                <a:avLst/>
                <a:gdLst>
                  <a:gd name="connsiteX0" fmla="*/ 542925 w 542925"/>
                  <a:gd name="connsiteY0" fmla="*/ 295275 h 298814"/>
                  <a:gd name="connsiteX1" fmla="*/ 161925 w 542925"/>
                  <a:gd name="connsiteY1" fmla="*/ 257175 h 298814"/>
                  <a:gd name="connsiteX2" fmla="*/ 0 w 542925"/>
                  <a:gd name="connsiteY2" fmla="*/ 0 h 298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2925" h="298814">
                    <a:moveTo>
                      <a:pt x="542925" y="295275"/>
                    </a:moveTo>
                    <a:cubicBezTo>
                      <a:pt x="397668" y="300831"/>
                      <a:pt x="252412" y="306387"/>
                      <a:pt x="161925" y="257175"/>
                    </a:cubicBezTo>
                    <a:cubicBezTo>
                      <a:pt x="71438" y="207963"/>
                      <a:pt x="35719" y="103981"/>
                      <a:pt x="0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12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36320" y="1676400"/>
            <a:ext cx="6934200" cy="4968240"/>
            <a:chOff x="1036320" y="1676400"/>
            <a:chExt cx="6934200" cy="4968240"/>
          </a:xfrm>
        </p:grpSpPr>
        <p:sp>
          <p:nvSpPr>
            <p:cNvPr id="3" name="Rectangle 2"/>
            <p:cNvSpPr/>
            <p:nvPr/>
          </p:nvSpPr>
          <p:spPr>
            <a:xfrm>
              <a:off x="1036320" y="1676400"/>
              <a:ext cx="6934200" cy="4968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128119" y="1768532"/>
              <a:ext cx="5373196" cy="4787900"/>
              <a:chOff x="1128119" y="1768532"/>
              <a:chExt cx="5373196" cy="478790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16" t="8510" r="31830" b="8510"/>
              <a:stretch/>
            </p:blipFill>
            <p:spPr bwMode="auto">
              <a:xfrm>
                <a:off x="4939664" y="2414863"/>
                <a:ext cx="1561651" cy="3675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67" t="9112" r="32500" b="8666"/>
              <a:stretch/>
            </p:blipFill>
            <p:spPr bwMode="auto">
              <a:xfrm>
                <a:off x="2742564" y="2379978"/>
                <a:ext cx="1567266" cy="3712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266190" y="1768532"/>
                <a:ext cx="520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Top</a:t>
                </a:r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950085" y="1768532"/>
                <a:ext cx="1540806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Bottom</a:t>
                </a:r>
              </a:p>
              <a:p>
                <a:pPr algn="ctr"/>
                <a:r>
                  <a:rPr lang="en-US" sz="1050" dirty="0" smtClean="0"/>
                  <a:t>(as viewed from bottom)</a:t>
                </a:r>
                <a:endParaRPr lang="en-US" sz="105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5400000">
                <a:off x="3647309" y="2686632"/>
                <a:ext cx="405880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PHONES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5400000">
                <a:off x="2728752" y="2686633"/>
                <a:ext cx="35137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INPUT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5400000">
                <a:off x="2777167" y="3558005"/>
                <a:ext cx="26962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ON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5400000">
                <a:off x="2966700" y="5475053"/>
                <a:ext cx="162865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A1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862919" y="3293308"/>
                <a:ext cx="35137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RIGHT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872575" y="3293308"/>
                <a:ext cx="30489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LEFT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5400000">
                <a:off x="3770732" y="4404365"/>
                <a:ext cx="32252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BATT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540486" y="5429893"/>
                <a:ext cx="346570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RN-42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5400000">
                <a:off x="3013598" y="5488554"/>
                <a:ext cx="252633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AGND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5400000">
                <a:off x="2769152" y="3921380"/>
                <a:ext cx="28565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OFF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5400000">
                <a:off x="2850411" y="5471881"/>
                <a:ext cx="212559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3.3V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793565" y="5676327"/>
                <a:ext cx="53412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smtClean="0">
                    <a:solidFill>
                      <a:srgbClr val="FF0000"/>
                    </a:solidFill>
                  </a:rPr>
                  <a:t>TYMPAN A</a:t>
                </a:r>
                <a:endParaRPr lang="en-US" sz="6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953143" y="4840853"/>
                <a:ext cx="212559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1.8V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953143" y="4935678"/>
                <a:ext cx="239809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MISO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953143" y="5027046"/>
                <a:ext cx="218971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SCLK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953143" y="5117325"/>
                <a:ext cx="214161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GND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779276" y="4101217"/>
                <a:ext cx="472625" cy="637466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128119" y="2890931"/>
                <a:ext cx="1005840" cy="1163991"/>
                <a:chOff x="877940" y="3555978"/>
                <a:chExt cx="1005840" cy="1163991"/>
              </a:xfrm>
            </p:grpSpPr>
            <p:pic>
              <p:nvPicPr>
                <p:cNvPr id="34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924" t="46848" r="55936" b="45406"/>
                <a:stretch/>
              </p:blipFill>
              <p:spPr bwMode="auto">
                <a:xfrm>
                  <a:off x="877940" y="3624894"/>
                  <a:ext cx="1005840" cy="1047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36" name="Group 35"/>
                <p:cNvGrpSpPr/>
                <p:nvPr/>
              </p:nvGrpSpPr>
              <p:grpSpPr>
                <a:xfrm>
                  <a:off x="1516380" y="3813117"/>
                  <a:ext cx="352160" cy="162083"/>
                  <a:chOff x="1516380" y="3813117"/>
                  <a:chExt cx="352160" cy="162083"/>
                </a:xfrm>
              </p:grpSpPr>
              <p:cxnSp>
                <p:nvCxnSpPr>
                  <p:cNvPr id="35" name="Straight Connector 34"/>
                  <p:cNvCxnSpPr/>
                  <p:nvPr/>
                </p:nvCxnSpPr>
                <p:spPr>
                  <a:xfrm flipH="1">
                    <a:off x="1516380" y="3813117"/>
                    <a:ext cx="352160" cy="162083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/>
                  <p:cNvCxnSpPr/>
                  <p:nvPr/>
                </p:nvCxnSpPr>
                <p:spPr>
                  <a:xfrm>
                    <a:off x="1516380" y="3813117"/>
                    <a:ext cx="352160" cy="162083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516380" y="4333270"/>
                  <a:ext cx="352160" cy="162083"/>
                  <a:chOff x="1516380" y="3813117"/>
                  <a:chExt cx="352160" cy="162083"/>
                </a:xfrm>
              </p:grpSpPr>
              <p:cxnSp>
                <p:nvCxnSpPr>
                  <p:cNvPr id="41" name="Straight Connector 40"/>
                  <p:cNvCxnSpPr/>
                  <p:nvPr/>
                </p:nvCxnSpPr>
                <p:spPr>
                  <a:xfrm flipH="1">
                    <a:off x="1516380" y="3813117"/>
                    <a:ext cx="352160" cy="162083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1516380" y="3813117"/>
                    <a:ext cx="352160" cy="162083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Freeform 38"/>
                <p:cNvSpPr/>
                <p:nvPr/>
              </p:nvSpPr>
              <p:spPr>
                <a:xfrm>
                  <a:off x="1242060" y="3555978"/>
                  <a:ext cx="441960" cy="200682"/>
                </a:xfrm>
                <a:custGeom>
                  <a:avLst/>
                  <a:gdLst>
                    <a:gd name="connsiteX0" fmla="*/ 0 w 441960"/>
                    <a:gd name="connsiteY0" fmla="*/ 130529 h 191489"/>
                    <a:gd name="connsiteX1" fmla="*/ 342900 w 441960"/>
                    <a:gd name="connsiteY1" fmla="*/ 989 h 191489"/>
                    <a:gd name="connsiteX2" fmla="*/ 441960 w 441960"/>
                    <a:gd name="connsiteY2" fmla="*/ 191489 h 191489"/>
                    <a:gd name="connsiteX0" fmla="*/ 0 w 441960"/>
                    <a:gd name="connsiteY0" fmla="*/ 139722 h 200682"/>
                    <a:gd name="connsiteX1" fmla="*/ 342900 w 441960"/>
                    <a:gd name="connsiteY1" fmla="*/ 10182 h 200682"/>
                    <a:gd name="connsiteX2" fmla="*/ 441960 w 441960"/>
                    <a:gd name="connsiteY2" fmla="*/ 200682 h 200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1960" h="200682">
                      <a:moveTo>
                        <a:pt x="0" y="139722"/>
                      </a:moveTo>
                      <a:cubicBezTo>
                        <a:pt x="96520" y="-36808"/>
                        <a:pt x="269240" y="22"/>
                        <a:pt x="342900" y="10182"/>
                      </a:cubicBezTo>
                      <a:cubicBezTo>
                        <a:pt x="416560" y="20342"/>
                        <a:pt x="429260" y="110512"/>
                        <a:pt x="441960" y="200682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flipV="1">
                  <a:off x="1257300" y="4519287"/>
                  <a:ext cx="441960" cy="200682"/>
                </a:xfrm>
                <a:custGeom>
                  <a:avLst/>
                  <a:gdLst>
                    <a:gd name="connsiteX0" fmla="*/ 0 w 441960"/>
                    <a:gd name="connsiteY0" fmla="*/ 130529 h 191489"/>
                    <a:gd name="connsiteX1" fmla="*/ 342900 w 441960"/>
                    <a:gd name="connsiteY1" fmla="*/ 989 h 191489"/>
                    <a:gd name="connsiteX2" fmla="*/ 441960 w 441960"/>
                    <a:gd name="connsiteY2" fmla="*/ 191489 h 191489"/>
                    <a:gd name="connsiteX0" fmla="*/ 0 w 441960"/>
                    <a:gd name="connsiteY0" fmla="*/ 139722 h 200682"/>
                    <a:gd name="connsiteX1" fmla="*/ 342900 w 441960"/>
                    <a:gd name="connsiteY1" fmla="*/ 10182 h 200682"/>
                    <a:gd name="connsiteX2" fmla="*/ 441960 w 441960"/>
                    <a:gd name="connsiteY2" fmla="*/ 200682 h 200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1960" h="200682">
                      <a:moveTo>
                        <a:pt x="0" y="139722"/>
                      </a:moveTo>
                      <a:cubicBezTo>
                        <a:pt x="96520" y="-36808"/>
                        <a:pt x="269240" y="22"/>
                        <a:pt x="342900" y="10182"/>
                      </a:cubicBezTo>
                      <a:cubicBezTo>
                        <a:pt x="416560" y="20342"/>
                        <a:pt x="429260" y="110512"/>
                        <a:pt x="441960" y="200682"/>
                      </a:cubicBezTo>
                    </a:path>
                  </a:pathLst>
                </a:custGeom>
                <a:noFill/>
                <a:ln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6" name="Straight Arrow Connector 45"/>
              <p:cNvCxnSpPr>
                <a:stCxn id="9" idx="1"/>
              </p:cNvCxnSpPr>
              <p:nvPr/>
            </p:nvCxnSpPr>
            <p:spPr>
              <a:xfrm flipH="1" flipV="1">
                <a:off x="2247900" y="3668223"/>
                <a:ext cx="600590" cy="52634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1399518" y="3977886"/>
                <a:ext cx="185442" cy="4499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2051" y="4641907"/>
                <a:ext cx="1023937" cy="1914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1782493" y="4652914"/>
                <a:ext cx="335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</a:rPr>
                  <a:t>J7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782493" y="5250998"/>
                <a:ext cx="335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</a:rPr>
                  <a:t>J8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782493" y="5608612"/>
                <a:ext cx="335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</a:rPr>
                  <a:t>J9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782493" y="6223172"/>
                <a:ext cx="4267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</a:rPr>
                  <a:t>J11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148334" y="4575943"/>
                <a:ext cx="7360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FF0000"/>
                    </a:solidFill>
                  </a:rPr>
                  <a:t>IN1 L/R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180362" y="5530197"/>
                <a:ext cx="6720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FF0000"/>
                    </a:solidFill>
                  </a:rPr>
                  <a:t>LO L/R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85" name="Straight Arrow Connector 84"/>
              <p:cNvCxnSpPr/>
              <p:nvPr/>
            </p:nvCxnSpPr>
            <p:spPr>
              <a:xfrm flipV="1">
                <a:off x="2341836" y="4334091"/>
                <a:ext cx="477966" cy="61518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V="1">
                <a:off x="2185988" y="4656616"/>
                <a:ext cx="641353" cy="117553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5384950" y="5754072"/>
                <a:ext cx="70564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>
                    <a:solidFill>
                      <a:srgbClr val="FF0000"/>
                    </a:solidFill>
                  </a:rPr>
                  <a:t>TYMPAN A</a:t>
                </a:r>
                <a:endParaRPr lang="en-US" sz="9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 rot="5400000">
                <a:off x="5982556" y="5488554"/>
                <a:ext cx="252633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AGND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5400000">
                <a:off x="6122187" y="5470290"/>
                <a:ext cx="162865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A1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 rot="5400000">
                <a:off x="6196111" y="5471881"/>
                <a:ext cx="212559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3.3V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 rot="5400000">
                <a:off x="4801569" y="3941995"/>
                <a:ext cx="722314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Li-Ion / Li-Poly Charging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 rot="5400000">
                <a:off x="5496666" y="3071269"/>
                <a:ext cx="270267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V_USB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079630" y="4828153"/>
                <a:ext cx="212559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1.8V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052380" y="4922978"/>
                <a:ext cx="239809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MISO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073218" y="5014346"/>
                <a:ext cx="218971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SCLK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078028" y="5104625"/>
                <a:ext cx="214161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GND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 rot="5400000">
                <a:off x="5126302" y="4347216"/>
                <a:ext cx="21672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+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 rot="5400000">
                <a:off x="5132714" y="4429858"/>
                <a:ext cx="20390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-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 rot="5400000">
                <a:off x="6163033" y="4634788"/>
                <a:ext cx="124393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+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 rot="5400000">
                <a:off x="6251725" y="4644314"/>
                <a:ext cx="132409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G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 rot="5400000">
                <a:off x="6057465" y="4136404"/>
                <a:ext cx="119584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L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 rot="5400000">
                <a:off x="6052656" y="4222124"/>
                <a:ext cx="129203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R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 rot="5400000">
                <a:off x="6057465" y="4462161"/>
                <a:ext cx="119584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L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 rot="5400000">
                <a:off x="6052656" y="4547881"/>
                <a:ext cx="129203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R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 rot="5400000">
                <a:off x="6177197" y="4018970"/>
                <a:ext cx="183705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IN1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 rot="5400000">
                <a:off x="6187617" y="4361652"/>
                <a:ext cx="162865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LO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Silkscreen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5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82319" y="2379978"/>
            <a:ext cx="1567266" cy="3712464"/>
            <a:chOff x="2742564" y="2379978"/>
            <a:chExt cx="1567266" cy="3712464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7" t="9112" r="32500" b="8666"/>
            <a:stretch/>
          </p:blipFill>
          <p:spPr bwMode="auto">
            <a:xfrm>
              <a:off x="2742564" y="2379978"/>
              <a:ext cx="1567266" cy="371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ounded Rectangle 12"/>
            <p:cNvSpPr/>
            <p:nvPr/>
          </p:nvSpPr>
          <p:spPr>
            <a:xfrm>
              <a:off x="3357564" y="2600344"/>
              <a:ext cx="347472" cy="175689"/>
            </a:xfrm>
            <a:prstGeom prst="roundRect">
              <a:avLst>
                <a:gd name="adj" fmla="val 44579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 rot="5400000">
            <a:off x="3687064" y="2686632"/>
            <a:ext cx="4058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PHONES</a:t>
            </a:r>
            <a:endParaRPr lang="en-US" sz="5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2768507" y="2686633"/>
            <a:ext cx="35137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INPUT</a:t>
            </a:r>
            <a:endParaRPr lang="en-US" sz="5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2816922" y="3558005"/>
            <a:ext cx="2696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ON</a:t>
            </a:r>
            <a:endParaRPr lang="en-US" sz="5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2674" y="3293308"/>
            <a:ext cx="35137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RIGHT</a:t>
            </a:r>
            <a:endParaRPr lang="en-US" sz="5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2330" y="3293308"/>
            <a:ext cx="30489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LEFT</a:t>
            </a:r>
            <a:endParaRPr lang="en-US" sz="5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3810487" y="4404365"/>
            <a:ext cx="32252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BATT</a:t>
            </a:r>
            <a:endParaRPr lang="en-US" sz="5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80241" y="5429893"/>
            <a:ext cx="34657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RN-42</a:t>
            </a:r>
            <a:endParaRPr lang="en-US" sz="5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2808907" y="3921380"/>
            <a:ext cx="28565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OFF</a:t>
            </a:r>
            <a:endParaRPr lang="en-US" sz="5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3320" y="5676327"/>
            <a:ext cx="534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FF0000"/>
                </a:solidFill>
              </a:rPr>
              <a:t>TYMPAN A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92898" y="4840853"/>
            <a:ext cx="212559" cy="113877"/>
          </a:xfrm>
          <a:prstGeom prst="rect">
            <a:avLst/>
          </a:prstGeom>
          <a:noFill/>
        </p:spPr>
        <p:txBody>
          <a:bodyPr wrap="none" lIns="45720" tIns="18288" rIns="45720" bIns="18288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1.8V</a:t>
            </a:r>
            <a:endParaRPr lang="en-US" sz="5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92898" y="4935678"/>
            <a:ext cx="239809" cy="113877"/>
          </a:xfrm>
          <a:prstGeom prst="rect">
            <a:avLst/>
          </a:prstGeom>
          <a:noFill/>
        </p:spPr>
        <p:txBody>
          <a:bodyPr wrap="none" lIns="45720" tIns="18288" rIns="45720" bIns="18288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MISO</a:t>
            </a:r>
            <a:endParaRPr lang="en-US" sz="5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92898" y="5027046"/>
            <a:ext cx="218971" cy="113877"/>
          </a:xfrm>
          <a:prstGeom prst="rect">
            <a:avLst/>
          </a:prstGeom>
          <a:noFill/>
        </p:spPr>
        <p:txBody>
          <a:bodyPr wrap="none" lIns="45720" tIns="18288" rIns="45720" bIns="18288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SCLK</a:t>
            </a:r>
            <a:endParaRPr lang="en-US" sz="5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92898" y="5117325"/>
            <a:ext cx="214161" cy="113877"/>
          </a:xfrm>
          <a:prstGeom prst="rect">
            <a:avLst/>
          </a:prstGeom>
          <a:noFill/>
        </p:spPr>
        <p:txBody>
          <a:bodyPr wrap="none" lIns="45720" tIns="18288" rIns="45720" bIns="18288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GND</a:t>
            </a:r>
            <a:endParaRPr lang="en-US" sz="500" b="1" dirty="0">
              <a:solidFill>
                <a:srgbClr val="FF0000"/>
              </a:solidFill>
            </a:endParaRPr>
          </a:p>
        </p:txBody>
      </p:sp>
      <p:pic>
        <p:nvPicPr>
          <p:cNvPr id="160" name="Picture 2" descr="Bluetooth SMD Module - RN-42 (v6.15)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t="28109" r="6354" b="26661"/>
          <a:stretch/>
        </p:blipFill>
        <p:spPr bwMode="auto">
          <a:xfrm rot="10800000">
            <a:off x="3301114" y="5266039"/>
            <a:ext cx="928800" cy="4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939438" y="5361713"/>
            <a:ext cx="305089" cy="310096"/>
            <a:chOff x="2899683" y="5361713"/>
            <a:chExt cx="305089" cy="310096"/>
          </a:xfrm>
        </p:grpSpPr>
        <p:sp>
          <p:nvSpPr>
            <p:cNvPr id="16" name="TextBox 15"/>
            <p:cNvSpPr txBox="1"/>
            <p:nvPr/>
          </p:nvSpPr>
          <p:spPr>
            <a:xfrm rot="5400000">
              <a:off x="2966700" y="5475053"/>
              <a:ext cx="162865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pPr algn="r"/>
              <a:r>
                <a:rPr lang="en-US" sz="500" b="1" dirty="0" smtClean="0">
                  <a:solidFill>
                    <a:srgbClr val="FF0000"/>
                  </a:solidFill>
                </a:rPr>
                <a:t>A1</a:t>
              </a:r>
              <a:endParaRPr 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5400000">
              <a:off x="3013598" y="5488554"/>
              <a:ext cx="252633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rgbClr val="FF0000"/>
                  </a:solidFill>
                </a:rPr>
                <a:t>AGND</a:t>
              </a:r>
              <a:endParaRPr 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5400000">
              <a:off x="2850411" y="5471881"/>
              <a:ext cx="212559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rgbClr val="FF0000"/>
                  </a:solidFill>
                </a:rPr>
                <a:t>3.3V</a:t>
              </a:r>
              <a:endParaRPr 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899683" y="5361713"/>
              <a:ext cx="305089" cy="3050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903312" y="5371363"/>
              <a:ext cx="289640" cy="289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4" name="Rectangle 223"/>
          <p:cNvSpPr/>
          <p:nvPr/>
        </p:nvSpPr>
        <p:spPr>
          <a:xfrm>
            <a:off x="3027642" y="3472620"/>
            <a:ext cx="57863" cy="955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300" dirty="0">
              <a:solidFill>
                <a:schemeClr val="tx1"/>
              </a:solidFill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4006913" y="3472620"/>
            <a:ext cx="57863" cy="955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300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082524" y="3194489"/>
            <a:ext cx="110724" cy="1107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2960495" y="3194489"/>
            <a:ext cx="110724" cy="1107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4080142" y="5842635"/>
            <a:ext cx="110724" cy="1107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262720" y="3021892"/>
            <a:ext cx="615779" cy="2196609"/>
            <a:chOff x="3222965" y="3021892"/>
            <a:chExt cx="615779" cy="2196609"/>
          </a:xfrm>
        </p:grpSpPr>
        <p:grpSp>
          <p:nvGrpSpPr>
            <p:cNvPr id="228" name="Group 227"/>
            <p:cNvGrpSpPr/>
            <p:nvPr/>
          </p:nvGrpSpPr>
          <p:grpSpPr>
            <a:xfrm>
              <a:off x="3757744" y="3021892"/>
              <a:ext cx="81000" cy="2196609"/>
              <a:chOff x="3757744" y="3021892"/>
              <a:chExt cx="81000" cy="2196609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3757744" y="3021892"/>
                <a:ext cx="81000" cy="219660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765385" y="3034756"/>
                <a:ext cx="65718" cy="2179985"/>
                <a:chOff x="3765385" y="3034756"/>
                <a:chExt cx="65718" cy="2179985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3765385" y="30347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765385" y="31266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3765385" y="32186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3765385" y="33105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3765385" y="34024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765385" y="34943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3765385" y="35863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3765385" y="36782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3765385" y="37701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3765385" y="38620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3765385" y="39540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3765385" y="40459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3765385" y="41378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3765385" y="42297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3765385" y="43217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3765385" y="44136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3765385" y="45055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765385" y="45974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3765385" y="46894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3765385" y="47813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3765385" y="48732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3765385" y="49651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3765385" y="50571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765385" y="5149023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0" name="Rectangle 169"/>
            <p:cNvSpPr/>
            <p:nvPr/>
          </p:nvSpPr>
          <p:spPr>
            <a:xfrm>
              <a:off x="3631784" y="3119682"/>
              <a:ext cx="93600" cy="93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3222965" y="3021892"/>
              <a:ext cx="81000" cy="2196609"/>
              <a:chOff x="3757744" y="3021892"/>
              <a:chExt cx="81000" cy="2196609"/>
            </a:xfrm>
          </p:grpSpPr>
          <p:sp>
            <p:nvSpPr>
              <p:cNvPr id="230" name="Rectangle 229"/>
              <p:cNvSpPr/>
              <p:nvPr/>
            </p:nvSpPr>
            <p:spPr>
              <a:xfrm>
                <a:off x="3757744" y="3021892"/>
                <a:ext cx="81000" cy="219660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1" name="Group 230"/>
              <p:cNvGrpSpPr/>
              <p:nvPr/>
            </p:nvGrpSpPr>
            <p:grpSpPr>
              <a:xfrm>
                <a:off x="3765385" y="3034756"/>
                <a:ext cx="65718" cy="2179985"/>
                <a:chOff x="3765385" y="3034756"/>
                <a:chExt cx="65718" cy="2179985"/>
              </a:xfrm>
            </p:grpSpPr>
            <p:sp>
              <p:nvSpPr>
                <p:cNvPr id="232" name="Rectangle 231"/>
                <p:cNvSpPr/>
                <p:nvPr/>
              </p:nvSpPr>
              <p:spPr>
                <a:xfrm>
                  <a:off x="3765385" y="30347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3765385" y="31266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765385" y="32186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3765385" y="33105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3765385" y="34024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3765385" y="34943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3765385" y="35863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3765385" y="36782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765385" y="37701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765385" y="38620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765385" y="39540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3765385" y="40459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3765385" y="41378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3765385" y="42297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3765385" y="43217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3765385" y="44136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3765385" y="45055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3765385" y="45974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3765385" y="46894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3765385" y="47813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765385" y="48732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3765385" y="49651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3765385" y="50571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3765385" y="5149023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3" name="Rectangle 32"/>
          <p:cNvSpPr/>
          <p:nvPr/>
        </p:nvSpPr>
        <p:spPr>
          <a:xfrm>
            <a:off x="3506674" y="3293308"/>
            <a:ext cx="125676" cy="1420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3562696" y="3770156"/>
            <a:ext cx="69549" cy="112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4008429" y="3770156"/>
            <a:ext cx="96119" cy="112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4034623" y="4276357"/>
            <a:ext cx="119933" cy="78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991889" y="4987942"/>
            <a:ext cx="119933" cy="782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833945" y="5811482"/>
            <a:ext cx="119933" cy="782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946630" y="4956772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2946630" y="5048063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2946630" y="5139353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2945393" y="4863007"/>
            <a:ext cx="64806" cy="64806"/>
            <a:chOff x="2905638" y="4863007"/>
            <a:chExt cx="64806" cy="64806"/>
          </a:xfrm>
        </p:grpSpPr>
        <p:sp>
          <p:nvSpPr>
            <p:cNvPr id="37" name="Rectangle 36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6" name="Oval 265"/>
          <p:cNvSpPr/>
          <p:nvPr/>
        </p:nvSpPr>
        <p:spPr>
          <a:xfrm>
            <a:off x="2944857" y="4501755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2944381" y="4593964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8" name="Group 267"/>
          <p:cNvGrpSpPr/>
          <p:nvPr/>
        </p:nvGrpSpPr>
        <p:grpSpPr>
          <a:xfrm>
            <a:off x="3038555" y="4500518"/>
            <a:ext cx="64806" cy="64806"/>
            <a:chOff x="2905638" y="4863007"/>
            <a:chExt cx="64806" cy="64806"/>
          </a:xfrm>
        </p:grpSpPr>
        <p:sp>
          <p:nvSpPr>
            <p:cNvPr id="269" name="Rectangle 268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3038555" y="4592727"/>
            <a:ext cx="64806" cy="64806"/>
            <a:chOff x="2905638" y="4863007"/>
            <a:chExt cx="64806" cy="64806"/>
          </a:xfrm>
        </p:grpSpPr>
        <p:sp>
          <p:nvSpPr>
            <p:cNvPr id="272" name="Rectangle 271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4" name="Oval 273"/>
          <p:cNvSpPr/>
          <p:nvPr/>
        </p:nvSpPr>
        <p:spPr>
          <a:xfrm>
            <a:off x="2944857" y="4181380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2944381" y="4273589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6" name="Group 275"/>
          <p:cNvGrpSpPr/>
          <p:nvPr/>
        </p:nvGrpSpPr>
        <p:grpSpPr>
          <a:xfrm>
            <a:off x="3038555" y="4180143"/>
            <a:ext cx="64806" cy="64806"/>
            <a:chOff x="2905638" y="4863007"/>
            <a:chExt cx="64806" cy="64806"/>
          </a:xfrm>
        </p:grpSpPr>
        <p:sp>
          <p:nvSpPr>
            <p:cNvPr id="277" name="Rectangle 276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3038555" y="4272352"/>
            <a:ext cx="64806" cy="64806"/>
            <a:chOff x="2905638" y="4863007"/>
            <a:chExt cx="64806" cy="64806"/>
          </a:xfrm>
        </p:grpSpPr>
        <p:sp>
          <p:nvSpPr>
            <p:cNvPr id="280" name="Rectangle 279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Rectangle 281"/>
          <p:cNvSpPr/>
          <p:nvPr/>
        </p:nvSpPr>
        <p:spPr>
          <a:xfrm>
            <a:off x="3775402" y="5899069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3510747" y="5899069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3244527" y="5899069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3373984" y="2907208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3646858" y="2907208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868477" y="2895302"/>
            <a:ext cx="139952" cy="97771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ounded Rectangle 287"/>
          <p:cNvSpPr/>
          <p:nvPr/>
        </p:nvSpPr>
        <p:spPr>
          <a:xfrm>
            <a:off x="3868477" y="2565949"/>
            <a:ext cx="139952" cy="80899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ounded Rectangle 288"/>
          <p:cNvSpPr/>
          <p:nvPr/>
        </p:nvSpPr>
        <p:spPr>
          <a:xfrm>
            <a:off x="4087781" y="2637324"/>
            <a:ext cx="139952" cy="86826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ed Rectangle 289"/>
          <p:cNvSpPr/>
          <p:nvPr/>
        </p:nvSpPr>
        <p:spPr>
          <a:xfrm>
            <a:off x="2915398" y="2892921"/>
            <a:ext cx="139952" cy="97771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ounded Rectangle 290"/>
          <p:cNvSpPr/>
          <p:nvPr/>
        </p:nvSpPr>
        <p:spPr>
          <a:xfrm>
            <a:off x="2917779" y="2565949"/>
            <a:ext cx="139952" cy="80899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ounded Rectangle 291"/>
          <p:cNvSpPr/>
          <p:nvPr/>
        </p:nvSpPr>
        <p:spPr>
          <a:xfrm>
            <a:off x="3144226" y="2637324"/>
            <a:ext cx="139952" cy="86826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ounded Rectangle 292"/>
          <p:cNvSpPr/>
          <p:nvPr/>
        </p:nvSpPr>
        <p:spPr>
          <a:xfrm rot="16200000">
            <a:off x="3059040" y="3014642"/>
            <a:ext cx="139952" cy="101306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760230" y="2604826"/>
            <a:ext cx="688975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446"/>
          <a:stretch/>
        </p:blipFill>
        <p:spPr bwMode="auto">
          <a:xfrm rot="16200000" flipH="1">
            <a:off x="3746801" y="2565397"/>
            <a:ext cx="610112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86792" y="3711627"/>
            <a:ext cx="306000" cy="22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8" name="Group 297"/>
          <p:cNvGrpSpPr/>
          <p:nvPr/>
        </p:nvGrpSpPr>
        <p:grpSpPr>
          <a:xfrm>
            <a:off x="4028852" y="4385849"/>
            <a:ext cx="162014" cy="206877"/>
            <a:chOff x="3044825" y="3573870"/>
            <a:chExt cx="269875" cy="354737"/>
          </a:xfrm>
        </p:grpSpPr>
        <p:sp>
          <p:nvSpPr>
            <p:cNvPr id="299" name="Rectangle 298"/>
            <p:cNvSpPr/>
            <p:nvPr/>
          </p:nvSpPr>
          <p:spPr>
            <a:xfrm>
              <a:off x="3044825" y="3573870"/>
              <a:ext cx="269875" cy="35473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0" name="Group 299"/>
            <p:cNvGrpSpPr/>
            <p:nvPr/>
          </p:nvGrpSpPr>
          <p:grpSpPr>
            <a:xfrm>
              <a:off x="3159910" y="3668234"/>
              <a:ext cx="45719" cy="165158"/>
              <a:chOff x="3164672" y="3675377"/>
              <a:chExt cx="45719" cy="165158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3164672" y="37948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3164672" y="367537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3" name="Oval 302"/>
          <p:cNvSpPr/>
          <p:nvPr/>
        </p:nvSpPr>
        <p:spPr>
          <a:xfrm>
            <a:off x="2961788" y="5842635"/>
            <a:ext cx="110724" cy="1107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9112" r="32500" b="8666"/>
          <a:stretch/>
        </p:blipFill>
        <p:spPr bwMode="auto">
          <a:xfrm>
            <a:off x="4851143" y="2379978"/>
            <a:ext cx="1567266" cy="371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" name="TextBox 312"/>
          <p:cNvSpPr txBox="1"/>
          <p:nvPr/>
        </p:nvSpPr>
        <p:spPr>
          <a:xfrm>
            <a:off x="5649065" y="5429893"/>
            <a:ext cx="34657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RN-42</a:t>
            </a:r>
            <a:endParaRPr lang="en-US" sz="500" b="1" dirty="0">
              <a:solidFill>
                <a:srgbClr val="FF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902144" y="2568331"/>
            <a:ext cx="1383902" cy="3292662"/>
            <a:chOff x="4902144" y="2568331"/>
            <a:chExt cx="1383902" cy="3292662"/>
          </a:xfrm>
        </p:grpSpPr>
        <p:sp>
          <p:nvSpPr>
            <p:cNvPr id="307" name="TextBox 306"/>
            <p:cNvSpPr txBox="1"/>
            <p:nvPr/>
          </p:nvSpPr>
          <p:spPr>
            <a:xfrm rot="5400000">
              <a:off x="5755888" y="2686632"/>
              <a:ext cx="40588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tx2"/>
                  </a:solidFill>
                </a:rPr>
                <a:t>PHONES</a:t>
              </a:r>
              <a:endParaRPr lang="en-US" sz="500" b="1" dirty="0">
                <a:solidFill>
                  <a:schemeClr val="tx2"/>
                </a:solidFill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 rot="5400000">
              <a:off x="4837331" y="2686633"/>
              <a:ext cx="3513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tx2"/>
                  </a:solidFill>
                </a:rPr>
                <a:t>INPUT</a:t>
              </a:r>
              <a:endParaRPr lang="en-US" sz="500" b="1" dirty="0">
                <a:solidFill>
                  <a:schemeClr val="tx2"/>
                </a:solidFill>
              </a:endParaRPr>
            </a:p>
          </p:txBody>
        </p:sp>
        <p:sp>
          <p:nvSpPr>
            <p:cNvPr id="309" name="TextBox 308"/>
            <p:cNvSpPr txBox="1"/>
            <p:nvPr/>
          </p:nvSpPr>
          <p:spPr>
            <a:xfrm rot="5400000">
              <a:off x="4885746" y="3558005"/>
              <a:ext cx="2696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tx2"/>
                  </a:solidFill>
                </a:rPr>
                <a:t>ON</a:t>
              </a:r>
              <a:endParaRPr lang="en-US" sz="500" b="1" dirty="0">
                <a:solidFill>
                  <a:schemeClr val="tx2"/>
                </a:solidFill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4971498" y="3293308"/>
              <a:ext cx="3513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tx2"/>
                  </a:solidFill>
                </a:rPr>
                <a:t>RIGHT</a:t>
              </a:r>
              <a:endParaRPr lang="en-US" sz="500" b="1" dirty="0">
                <a:solidFill>
                  <a:schemeClr val="tx2"/>
                </a:solidFill>
              </a:endParaRP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5981154" y="3293308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tx2"/>
                  </a:solidFill>
                </a:rPr>
                <a:t>LEFT</a:t>
              </a:r>
              <a:endParaRPr lang="en-US" sz="500" b="1" dirty="0">
                <a:solidFill>
                  <a:schemeClr val="tx2"/>
                </a:solidFill>
              </a:endParaRPr>
            </a:p>
          </p:txBody>
        </p:sp>
        <p:sp>
          <p:nvSpPr>
            <p:cNvPr id="312" name="TextBox 311"/>
            <p:cNvSpPr txBox="1"/>
            <p:nvPr/>
          </p:nvSpPr>
          <p:spPr>
            <a:xfrm rot="5400000">
              <a:off x="5879311" y="4404365"/>
              <a:ext cx="32252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tx2"/>
                  </a:solidFill>
                </a:rPr>
                <a:t>BATT</a:t>
              </a:r>
              <a:endParaRPr lang="en-US" sz="500" b="1" dirty="0">
                <a:solidFill>
                  <a:schemeClr val="tx2"/>
                </a:solidFill>
              </a:endParaRPr>
            </a:p>
          </p:txBody>
        </p:sp>
        <p:sp>
          <p:nvSpPr>
            <p:cNvPr id="314" name="TextBox 313"/>
            <p:cNvSpPr txBox="1"/>
            <p:nvPr/>
          </p:nvSpPr>
          <p:spPr>
            <a:xfrm rot="5400000">
              <a:off x="4877731" y="3921380"/>
              <a:ext cx="28565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tx2"/>
                  </a:solidFill>
                </a:rPr>
                <a:t>OFF</a:t>
              </a:r>
              <a:endParaRPr lang="en-US" sz="500" b="1" dirty="0">
                <a:solidFill>
                  <a:schemeClr val="tx2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902144" y="5676327"/>
              <a:ext cx="53412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chemeClr val="tx2"/>
                  </a:solidFill>
                </a:rPr>
                <a:t>TYMPAN A</a:t>
              </a:r>
              <a:endParaRPr lang="en-US" sz="600" b="1" dirty="0">
                <a:solidFill>
                  <a:schemeClr val="tx2"/>
                </a:solidFill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5061722" y="4840853"/>
              <a:ext cx="212559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chemeClr val="tx2"/>
                  </a:solidFill>
                </a:rPr>
                <a:t>1.8V</a:t>
              </a:r>
              <a:endParaRPr lang="en-US" sz="500" b="1" dirty="0">
                <a:solidFill>
                  <a:schemeClr val="tx2"/>
                </a:solidFill>
              </a:endParaRP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5061722" y="4935678"/>
              <a:ext cx="239809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chemeClr val="tx2"/>
                  </a:solidFill>
                </a:rPr>
                <a:t>MISO</a:t>
              </a:r>
              <a:endParaRPr lang="en-US" sz="500" b="1" dirty="0">
                <a:solidFill>
                  <a:schemeClr val="tx2"/>
                </a:solidFill>
              </a:endParaRP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5061722" y="5027046"/>
              <a:ext cx="218971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chemeClr val="tx2"/>
                  </a:solidFill>
                </a:rPr>
                <a:t>SCLK</a:t>
              </a:r>
              <a:endParaRPr lang="en-US" sz="500" b="1" dirty="0">
                <a:solidFill>
                  <a:schemeClr val="tx2"/>
                </a:solidFill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061722" y="5117325"/>
              <a:ext cx="214161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chemeClr val="tx2"/>
                  </a:solidFill>
                </a:rPr>
                <a:t>GND</a:t>
              </a:r>
              <a:endParaRPr lang="en-US" sz="500" b="1" dirty="0">
                <a:solidFill>
                  <a:schemeClr val="tx2"/>
                </a:solidFill>
              </a:endParaRPr>
            </a:p>
          </p:txBody>
        </p:sp>
      </p:grpSp>
      <p:pic>
        <p:nvPicPr>
          <p:cNvPr id="320" name="Picture 2" descr="Bluetooth SMD Module - RN-42 (v6.15)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t="28109" r="6354" b="26661"/>
          <a:stretch/>
        </p:blipFill>
        <p:spPr bwMode="auto">
          <a:xfrm rot="10800000">
            <a:off x="5369938" y="5266039"/>
            <a:ext cx="928800" cy="4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1" name="Group 320"/>
          <p:cNvGrpSpPr/>
          <p:nvPr/>
        </p:nvGrpSpPr>
        <p:grpSpPr>
          <a:xfrm>
            <a:off x="5008262" y="5361713"/>
            <a:ext cx="305089" cy="310096"/>
            <a:chOff x="2899683" y="5361713"/>
            <a:chExt cx="305089" cy="310096"/>
          </a:xfrm>
        </p:grpSpPr>
        <p:sp>
          <p:nvSpPr>
            <p:cNvPr id="322" name="TextBox 321"/>
            <p:cNvSpPr txBox="1"/>
            <p:nvPr/>
          </p:nvSpPr>
          <p:spPr>
            <a:xfrm rot="5400000">
              <a:off x="2966700" y="5475053"/>
              <a:ext cx="162865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pPr algn="r"/>
              <a:r>
                <a:rPr lang="en-US" sz="500" b="1" dirty="0" smtClean="0">
                  <a:solidFill>
                    <a:srgbClr val="FF0000"/>
                  </a:solidFill>
                </a:rPr>
                <a:t>A1</a:t>
              </a:r>
              <a:endParaRPr 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323" name="TextBox 322"/>
            <p:cNvSpPr txBox="1"/>
            <p:nvPr/>
          </p:nvSpPr>
          <p:spPr>
            <a:xfrm rot="5400000">
              <a:off x="3013598" y="5488554"/>
              <a:ext cx="252633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rgbClr val="FF0000"/>
                  </a:solidFill>
                </a:rPr>
                <a:t>AGND</a:t>
              </a:r>
              <a:endParaRPr 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324" name="TextBox 323"/>
            <p:cNvSpPr txBox="1"/>
            <p:nvPr/>
          </p:nvSpPr>
          <p:spPr>
            <a:xfrm rot="5400000">
              <a:off x="2850411" y="5471881"/>
              <a:ext cx="212559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rgbClr val="FF0000"/>
                  </a:solidFill>
                </a:rPr>
                <a:t>3.3V</a:t>
              </a:r>
              <a:endParaRPr 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2899683" y="5361713"/>
              <a:ext cx="305089" cy="3050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2903312" y="5371363"/>
              <a:ext cx="289640" cy="289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7" name="Rectangle 326"/>
          <p:cNvSpPr/>
          <p:nvPr/>
        </p:nvSpPr>
        <p:spPr>
          <a:xfrm>
            <a:off x="5096466" y="3472620"/>
            <a:ext cx="57863" cy="955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300" dirty="0">
              <a:solidFill>
                <a:schemeClr val="tx1"/>
              </a:solidFill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6075737" y="3472620"/>
            <a:ext cx="57863" cy="955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300" dirty="0">
              <a:solidFill>
                <a:schemeClr val="tx1"/>
              </a:solidFill>
            </a:endParaRPr>
          </a:p>
        </p:txBody>
      </p:sp>
      <p:grpSp>
        <p:nvGrpSpPr>
          <p:cNvPr id="332" name="Group 331"/>
          <p:cNvGrpSpPr/>
          <p:nvPr/>
        </p:nvGrpSpPr>
        <p:grpSpPr>
          <a:xfrm>
            <a:off x="5331544" y="3021892"/>
            <a:ext cx="615779" cy="2196609"/>
            <a:chOff x="3222965" y="3021892"/>
            <a:chExt cx="615779" cy="2196609"/>
          </a:xfrm>
        </p:grpSpPr>
        <p:grpSp>
          <p:nvGrpSpPr>
            <p:cNvPr id="333" name="Group 332"/>
            <p:cNvGrpSpPr/>
            <p:nvPr/>
          </p:nvGrpSpPr>
          <p:grpSpPr>
            <a:xfrm>
              <a:off x="3757744" y="3021892"/>
              <a:ext cx="81000" cy="2196609"/>
              <a:chOff x="3757744" y="3021892"/>
              <a:chExt cx="81000" cy="2196609"/>
            </a:xfrm>
          </p:grpSpPr>
          <p:sp>
            <p:nvSpPr>
              <p:cNvPr id="362" name="Rectangle 361"/>
              <p:cNvSpPr/>
              <p:nvPr/>
            </p:nvSpPr>
            <p:spPr>
              <a:xfrm>
                <a:off x="3757744" y="3021892"/>
                <a:ext cx="81000" cy="219660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3" name="Group 362"/>
              <p:cNvGrpSpPr/>
              <p:nvPr/>
            </p:nvGrpSpPr>
            <p:grpSpPr>
              <a:xfrm>
                <a:off x="3765385" y="3034756"/>
                <a:ext cx="65718" cy="2179985"/>
                <a:chOff x="3765385" y="3034756"/>
                <a:chExt cx="65718" cy="2179985"/>
              </a:xfrm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3765385" y="30347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3765385" y="31266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3765385" y="32186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3765385" y="33105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765385" y="34024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765385" y="34943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765385" y="35863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3765385" y="36782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3765385" y="37701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3765385" y="38620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765385" y="39540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3765385" y="40459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3765385" y="41378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3765385" y="42297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3765385" y="43217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3765385" y="44136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765385" y="45055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765385" y="45974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765385" y="46894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3765385" y="47813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3765385" y="48732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3765385" y="49651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3765385" y="50571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3765385" y="5149023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34" name="Rectangle 333"/>
            <p:cNvSpPr/>
            <p:nvPr/>
          </p:nvSpPr>
          <p:spPr>
            <a:xfrm>
              <a:off x="3631784" y="3119682"/>
              <a:ext cx="93600" cy="93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5" name="Group 334"/>
            <p:cNvGrpSpPr/>
            <p:nvPr/>
          </p:nvGrpSpPr>
          <p:grpSpPr>
            <a:xfrm>
              <a:off x="3222965" y="3021892"/>
              <a:ext cx="81000" cy="2196609"/>
              <a:chOff x="3757744" y="3021892"/>
              <a:chExt cx="81000" cy="2196609"/>
            </a:xfrm>
          </p:grpSpPr>
          <p:sp>
            <p:nvSpPr>
              <p:cNvPr id="336" name="Rectangle 335"/>
              <p:cNvSpPr/>
              <p:nvPr/>
            </p:nvSpPr>
            <p:spPr>
              <a:xfrm>
                <a:off x="3757744" y="3021892"/>
                <a:ext cx="81000" cy="219660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7" name="Group 336"/>
              <p:cNvGrpSpPr/>
              <p:nvPr/>
            </p:nvGrpSpPr>
            <p:grpSpPr>
              <a:xfrm>
                <a:off x="3765385" y="3034756"/>
                <a:ext cx="65718" cy="2179985"/>
                <a:chOff x="3765385" y="3034756"/>
                <a:chExt cx="65718" cy="2179985"/>
              </a:xfrm>
            </p:grpSpPr>
            <p:sp>
              <p:nvSpPr>
                <p:cNvPr id="338" name="Rectangle 337"/>
                <p:cNvSpPr/>
                <p:nvPr/>
              </p:nvSpPr>
              <p:spPr>
                <a:xfrm>
                  <a:off x="3765385" y="30347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3765385" y="31266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3765385" y="32186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3765385" y="33105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765385" y="34024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3765385" y="34943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3765385" y="35863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3765385" y="36782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3765385" y="37701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3765385" y="38620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765385" y="39540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765385" y="40459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765385" y="41378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3765385" y="42297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3765385" y="43217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3765385" y="44136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3765385" y="45055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3765385" y="45974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3765385" y="46894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3765385" y="47813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3765385" y="48732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3765385" y="49651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Rectangle 359"/>
                <p:cNvSpPr/>
                <p:nvPr/>
              </p:nvSpPr>
              <p:spPr>
                <a:xfrm>
                  <a:off x="3765385" y="50571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>
                  <a:off x="3765385" y="5149023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88" name="Rectangle 387"/>
          <p:cNvSpPr/>
          <p:nvPr/>
        </p:nvSpPr>
        <p:spPr>
          <a:xfrm>
            <a:off x="5575498" y="3293308"/>
            <a:ext cx="125676" cy="1420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>
            <a:off x="5631520" y="3770156"/>
            <a:ext cx="69549" cy="112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>
            <a:off x="6077253" y="3770156"/>
            <a:ext cx="96119" cy="112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6103447" y="4276357"/>
            <a:ext cx="119933" cy="78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>
            <a:off x="6060713" y="4987942"/>
            <a:ext cx="119933" cy="782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>
            <a:off x="5902769" y="5811482"/>
            <a:ext cx="119933" cy="782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>
            <a:off x="5015454" y="4956772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5015454" y="5048063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5015454" y="5139353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7" name="Group 396"/>
          <p:cNvGrpSpPr/>
          <p:nvPr/>
        </p:nvGrpSpPr>
        <p:grpSpPr>
          <a:xfrm>
            <a:off x="5014217" y="4863007"/>
            <a:ext cx="64806" cy="64806"/>
            <a:chOff x="2905638" y="4863007"/>
            <a:chExt cx="64806" cy="64806"/>
          </a:xfrm>
        </p:grpSpPr>
        <p:sp>
          <p:nvSpPr>
            <p:cNvPr id="398" name="Rectangle 397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0" name="Oval 399"/>
          <p:cNvSpPr/>
          <p:nvPr/>
        </p:nvSpPr>
        <p:spPr>
          <a:xfrm>
            <a:off x="5013681" y="4501755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>
            <a:off x="5013205" y="4593964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2" name="Group 401"/>
          <p:cNvGrpSpPr/>
          <p:nvPr/>
        </p:nvGrpSpPr>
        <p:grpSpPr>
          <a:xfrm>
            <a:off x="5107379" y="4500518"/>
            <a:ext cx="64806" cy="64806"/>
            <a:chOff x="2905638" y="4863007"/>
            <a:chExt cx="64806" cy="64806"/>
          </a:xfrm>
        </p:grpSpPr>
        <p:sp>
          <p:nvSpPr>
            <p:cNvPr id="403" name="Rectangle 402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5107379" y="4592727"/>
            <a:ext cx="64806" cy="64806"/>
            <a:chOff x="2905638" y="4863007"/>
            <a:chExt cx="64806" cy="64806"/>
          </a:xfrm>
        </p:grpSpPr>
        <p:sp>
          <p:nvSpPr>
            <p:cNvPr id="406" name="Rectangle 405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8" name="Oval 407"/>
          <p:cNvSpPr/>
          <p:nvPr/>
        </p:nvSpPr>
        <p:spPr>
          <a:xfrm>
            <a:off x="5013681" y="4181380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/>
          <p:cNvSpPr/>
          <p:nvPr/>
        </p:nvSpPr>
        <p:spPr>
          <a:xfrm>
            <a:off x="5013205" y="4273589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0" name="Group 409"/>
          <p:cNvGrpSpPr/>
          <p:nvPr/>
        </p:nvGrpSpPr>
        <p:grpSpPr>
          <a:xfrm>
            <a:off x="5107379" y="4180143"/>
            <a:ext cx="64806" cy="64806"/>
            <a:chOff x="2905638" y="4863007"/>
            <a:chExt cx="64806" cy="64806"/>
          </a:xfrm>
        </p:grpSpPr>
        <p:sp>
          <p:nvSpPr>
            <p:cNvPr id="411" name="Rectangle 410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5107379" y="4272352"/>
            <a:ext cx="64806" cy="64806"/>
            <a:chOff x="2905638" y="4863007"/>
            <a:chExt cx="64806" cy="64806"/>
          </a:xfrm>
        </p:grpSpPr>
        <p:sp>
          <p:nvSpPr>
            <p:cNvPr id="414" name="Rectangle 413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6" name="Rectangle 415"/>
          <p:cNvSpPr/>
          <p:nvPr/>
        </p:nvSpPr>
        <p:spPr>
          <a:xfrm>
            <a:off x="5844226" y="5899069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/>
          <p:cNvSpPr/>
          <p:nvPr/>
        </p:nvSpPr>
        <p:spPr>
          <a:xfrm>
            <a:off x="5579571" y="5899069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/>
          <p:nvPr/>
        </p:nvSpPr>
        <p:spPr>
          <a:xfrm>
            <a:off x="5313351" y="5899069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Rectangle 418"/>
          <p:cNvSpPr/>
          <p:nvPr/>
        </p:nvSpPr>
        <p:spPr>
          <a:xfrm>
            <a:off x="5442808" y="2907208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ectangle 419"/>
          <p:cNvSpPr/>
          <p:nvPr/>
        </p:nvSpPr>
        <p:spPr>
          <a:xfrm>
            <a:off x="5715682" y="2907208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ounded Rectangle 420"/>
          <p:cNvSpPr/>
          <p:nvPr/>
        </p:nvSpPr>
        <p:spPr>
          <a:xfrm>
            <a:off x="5937301" y="2895302"/>
            <a:ext cx="139952" cy="97771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ounded Rectangle 421"/>
          <p:cNvSpPr/>
          <p:nvPr/>
        </p:nvSpPr>
        <p:spPr>
          <a:xfrm>
            <a:off x="5937301" y="2565949"/>
            <a:ext cx="139952" cy="80899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Rounded Rectangle 422"/>
          <p:cNvSpPr/>
          <p:nvPr/>
        </p:nvSpPr>
        <p:spPr>
          <a:xfrm>
            <a:off x="6156605" y="2637324"/>
            <a:ext cx="139952" cy="86826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ounded Rectangle 423"/>
          <p:cNvSpPr/>
          <p:nvPr/>
        </p:nvSpPr>
        <p:spPr>
          <a:xfrm>
            <a:off x="4984222" y="2892921"/>
            <a:ext cx="139952" cy="97771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Rounded Rectangle 424"/>
          <p:cNvSpPr/>
          <p:nvPr/>
        </p:nvSpPr>
        <p:spPr>
          <a:xfrm>
            <a:off x="4986603" y="2565949"/>
            <a:ext cx="139952" cy="80899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ounded Rectangle 425"/>
          <p:cNvSpPr/>
          <p:nvPr/>
        </p:nvSpPr>
        <p:spPr>
          <a:xfrm>
            <a:off x="5213050" y="2637324"/>
            <a:ext cx="139952" cy="86826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ounded Rectangle 426"/>
          <p:cNvSpPr/>
          <p:nvPr/>
        </p:nvSpPr>
        <p:spPr>
          <a:xfrm rot="16200000">
            <a:off x="5127864" y="3014642"/>
            <a:ext cx="139952" cy="101306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4829054" y="2604826"/>
            <a:ext cx="688975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446"/>
          <a:stretch/>
        </p:blipFill>
        <p:spPr bwMode="auto">
          <a:xfrm rot="16200000" flipH="1">
            <a:off x="5815625" y="2565397"/>
            <a:ext cx="610112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55616" y="3711627"/>
            <a:ext cx="306000" cy="22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1" name="Group 430"/>
          <p:cNvGrpSpPr/>
          <p:nvPr/>
        </p:nvGrpSpPr>
        <p:grpSpPr>
          <a:xfrm>
            <a:off x="6097676" y="4385849"/>
            <a:ext cx="162014" cy="206877"/>
            <a:chOff x="3044825" y="3573870"/>
            <a:chExt cx="269875" cy="354737"/>
          </a:xfrm>
        </p:grpSpPr>
        <p:sp>
          <p:nvSpPr>
            <p:cNvPr id="432" name="Rectangle 431"/>
            <p:cNvSpPr/>
            <p:nvPr/>
          </p:nvSpPr>
          <p:spPr>
            <a:xfrm>
              <a:off x="3044825" y="3573870"/>
              <a:ext cx="269875" cy="35473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3" name="Group 432"/>
            <p:cNvGrpSpPr/>
            <p:nvPr/>
          </p:nvGrpSpPr>
          <p:grpSpPr>
            <a:xfrm>
              <a:off x="3159910" y="3668234"/>
              <a:ext cx="45719" cy="165158"/>
              <a:chOff x="3164672" y="3675377"/>
              <a:chExt cx="45719" cy="165158"/>
            </a:xfrm>
          </p:grpSpPr>
          <p:sp>
            <p:nvSpPr>
              <p:cNvPr id="434" name="Oval 433"/>
              <p:cNvSpPr/>
              <p:nvPr/>
            </p:nvSpPr>
            <p:spPr>
              <a:xfrm>
                <a:off x="3164672" y="37948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/>
              <p:cNvSpPr/>
              <p:nvPr/>
            </p:nvSpPr>
            <p:spPr>
              <a:xfrm>
                <a:off x="3164672" y="367537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022661" y="2593994"/>
            <a:ext cx="1239411" cy="3367316"/>
            <a:chOff x="5022661" y="2593994"/>
            <a:chExt cx="1239411" cy="3367316"/>
          </a:xfrm>
        </p:grpSpPr>
        <p:sp>
          <p:nvSpPr>
            <p:cNvPr id="306" name="Rounded Rectangle 305"/>
            <p:cNvSpPr/>
            <p:nvPr/>
          </p:nvSpPr>
          <p:spPr>
            <a:xfrm>
              <a:off x="5459793" y="2593994"/>
              <a:ext cx="347472" cy="175689"/>
            </a:xfrm>
            <a:prstGeom prst="roundRect">
              <a:avLst>
                <a:gd name="adj" fmla="val 44579"/>
              </a:avLst>
            </a:prstGeom>
            <a:solidFill>
              <a:schemeClr val="bg1"/>
            </a:solidFill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6151348" y="3194489"/>
              <a:ext cx="110724" cy="1107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5029319" y="3194489"/>
              <a:ext cx="110724" cy="1107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6148966" y="5850586"/>
              <a:ext cx="110724" cy="1107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5022661" y="5834684"/>
              <a:ext cx="110724" cy="1107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37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634" b="95217" l="16779" r="61298">
                        <a14:foregroundMark x1="40045" y1="9865" x2="40045" y2="9865"/>
                        <a14:foregroundMark x1="38926" y1="7922" x2="38926" y2="7922"/>
                        <a14:foregroundMark x1="36018" y1="7025" x2="36018" y2="7025"/>
                        <a14:foregroundMark x1="43400" y1="7025" x2="43400" y2="7025"/>
                        <a14:foregroundMark x1="33781" y1="5830" x2="33781" y2="5830"/>
                        <a14:foregroundMark x1="44295" y1="6129" x2="44295" y2="6129"/>
                        <a14:foregroundMark x1="46309" y1="6129" x2="46309" y2="6129"/>
                        <a14:foregroundMark x1="44519" y1="5830" x2="44519" y2="5830"/>
                        <a14:foregroundMark x1="32662" y1="6428" x2="32662" y2="6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6" t="5333" r="41234" b="6228"/>
          <a:stretch/>
        </p:blipFill>
        <p:spPr bwMode="auto">
          <a:xfrm>
            <a:off x="3249531" y="2971465"/>
            <a:ext cx="644443" cy="224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9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634" b="95217" l="16779" r="61298">
                        <a14:foregroundMark x1="40045" y1="9865" x2="40045" y2="9865"/>
                        <a14:foregroundMark x1="38926" y1="7922" x2="38926" y2="7922"/>
                        <a14:foregroundMark x1="36018" y1="7025" x2="36018" y2="7025"/>
                        <a14:foregroundMark x1="43400" y1="7025" x2="43400" y2="7025"/>
                        <a14:foregroundMark x1="33781" y1="5830" x2="33781" y2="5830"/>
                        <a14:foregroundMark x1="44295" y1="6129" x2="44295" y2="6129"/>
                        <a14:foregroundMark x1="46309" y1="6129" x2="46309" y2="6129"/>
                        <a14:foregroundMark x1="44519" y1="5830" x2="44519" y2="5830"/>
                        <a14:foregroundMark x1="32662" y1="6428" x2="32662" y2="6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6" t="5333" r="41234" b="6228"/>
          <a:stretch/>
        </p:blipFill>
        <p:spPr bwMode="auto">
          <a:xfrm>
            <a:off x="5325971" y="2971465"/>
            <a:ext cx="644443" cy="224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Group 50"/>
          <p:cNvGrpSpPr/>
          <p:nvPr/>
        </p:nvGrpSpPr>
        <p:grpSpPr>
          <a:xfrm>
            <a:off x="764172" y="2379978"/>
            <a:ext cx="1567266" cy="3712464"/>
            <a:chOff x="764172" y="2379978"/>
            <a:chExt cx="1567266" cy="3712464"/>
          </a:xfrm>
        </p:grpSpPr>
        <p:pic>
          <p:nvPicPr>
            <p:cNvPr id="440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7" t="9112" r="32500" b="8666"/>
            <a:stretch/>
          </p:blipFill>
          <p:spPr bwMode="auto">
            <a:xfrm>
              <a:off x="764172" y="2379978"/>
              <a:ext cx="1567266" cy="371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1" name="TextBox 440"/>
            <p:cNvSpPr txBox="1"/>
            <p:nvPr/>
          </p:nvSpPr>
          <p:spPr>
            <a:xfrm>
              <a:off x="1562094" y="5429893"/>
              <a:ext cx="34657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rgbClr val="FF0000"/>
                  </a:solidFill>
                </a:rPr>
                <a:t>RN-42</a:t>
              </a:r>
              <a:endParaRPr lang="en-US" sz="5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442" name="Group 441"/>
            <p:cNvGrpSpPr/>
            <p:nvPr/>
          </p:nvGrpSpPr>
          <p:grpSpPr>
            <a:xfrm>
              <a:off x="815173" y="2568331"/>
              <a:ext cx="1383902" cy="3292662"/>
              <a:chOff x="4902144" y="2568331"/>
              <a:chExt cx="1383902" cy="3292662"/>
            </a:xfrm>
          </p:grpSpPr>
          <p:sp>
            <p:nvSpPr>
              <p:cNvPr id="443" name="TextBox 442"/>
              <p:cNvSpPr txBox="1"/>
              <p:nvPr/>
            </p:nvSpPr>
            <p:spPr>
              <a:xfrm rot="5400000">
                <a:off x="5755888" y="2686632"/>
                <a:ext cx="405880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chemeClr val="tx2"/>
                    </a:solidFill>
                  </a:rPr>
                  <a:t>PHONES</a:t>
                </a:r>
                <a:endParaRPr lang="en-US" sz="5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4" name="TextBox 443"/>
              <p:cNvSpPr txBox="1"/>
              <p:nvPr/>
            </p:nvSpPr>
            <p:spPr>
              <a:xfrm rot="5400000">
                <a:off x="4837331" y="2686633"/>
                <a:ext cx="35137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/>
                  <a:t>INPUT</a:t>
                </a:r>
                <a:endParaRPr lang="en-US" sz="500" b="1" dirty="0"/>
              </a:p>
            </p:txBody>
          </p:sp>
          <p:sp>
            <p:nvSpPr>
              <p:cNvPr id="445" name="TextBox 444"/>
              <p:cNvSpPr txBox="1"/>
              <p:nvPr/>
            </p:nvSpPr>
            <p:spPr>
              <a:xfrm rot="5400000">
                <a:off x="4885746" y="3558005"/>
                <a:ext cx="26962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chemeClr val="tx2"/>
                    </a:solidFill>
                  </a:rPr>
                  <a:t>ON</a:t>
                </a:r>
                <a:endParaRPr lang="en-US" sz="5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6" name="TextBox 445"/>
              <p:cNvSpPr txBox="1"/>
              <p:nvPr/>
            </p:nvSpPr>
            <p:spPr>
              <a:xfrm>
                <a:off x="4971498" y="3293308"/>
                <a:ext cx="35137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chemeClr val="tx2"/>
                    </a:solidFill>
                  </a:rPr>
                  <a:t>RIGHT</a:t>
                </a:r>
                <a:endParaRPr lang="en-US" sz="5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7" name="TextBox 446"/>
              <p:cNvSpPr txBox="1"/>
              <p:nvPr/>
            </p:nvSpPr>
            <p:spPr>
              <a:xfrm>
                <a:off x="5981154" y="3293308"/>
                <a:ext cx="30489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chemeClr val="tx2"/>
                    </a:solidFill>
                  </a:rPr>
                  <a:t>LEFT</a:t>
                </a:r>
                <a:endParaRPr lang="en-US" sz="5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8" name="TextBox 447"/>
              <p:cNvSpPr txBox="1"/>
              <p:nvPr/>
            </p:nvSpPr>
            <p:spPr>
              <a:xfrm rot="5400000">
                <a:off x="5879311" y="4404365"/>
                <a:ext cx="32252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chemeClr val="tx2"/>
                    </a:solidFill>
                  </a:rPr>
                  <a:t>BATT</a:t>
                </a:r>
                <a:endParaRPr lang="en-US" sz="5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49" name="TextBox 448"/>
              <p:cNvSpPr txBox="1"/>
              <p:nvPr/>
            </p:nvSpPr>
            <p:spPr>
              <a:xfrm rot="5400000">
                <a:off x="4877731" y="3921380"/>
                <a:ext cx="285656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b="1" dirty="0" smtClean="0">
                    <a:solidFill>
                      <a:schemeClr val="tx2"/>
                    </a:solidFill>
                  </a:rPr>
                  <a:t>OFF</a:t>
                </a:r>
                <a:endParaRPr lang="en-US" sz="5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0" name="TextBox 449"/>
              <p:cNvSpPr txBox="1"/>
              <p:nvPr/>
            </p:nvSpPr>
            <p:spPr>
              <a:xfrm>
                <a:off x="4902144" y="5676327"/>
                <a:ext cx="53412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smtClean="0">
                    <a:solidFill>
                      <a:schemeClr val="tx2"/>
                    </a:solidFill>
                  </a:rPr>
                  <a:t>TYMPAN A</a:t>
                </a:r>
                <a:endParaRPr lang="en-US" sz="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1" name="TextBox 450"/>
              <p:cNvSpPr txBox="1"/>
              <p:nvPr/>
            </p:nvSpPr>
            <p:spPr>
              <a:xfrm>
                <a:off x="5061722" y="4840853"/>
                <a:ext cx="212559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chemeClr val="tx2"/>
                    </a:solidFill>
                  </a:rPr>
                  <a:t>1.8V</a:t>
                </a:r>
                <a:endParaRPr lang="en-US" sz="5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2" name="TextBox 451"/>
              <p:cNvSpPr txBox="1"/>
              <p:nvPr/>
            </p:nvSpPr>
            <p:spPr>
              <a:xfrm>
                <a:off x="5061722" y="4935678"/>
                <a:ext cx="239809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chemeClr val="tx2"/>
                    </a:solidFill>
                  </a:rPr>
                  <a:t>MISO</a:t>
                </a:r>
                <a:endParaRPr lang="en-US" sz="5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3" name="TextBox 452"/>
              <p:cNvSpPr txBox="1"/>
              <p:nvPr/>
            </p:nvSpPr>
            <p:spPr>
              <a:xfrm>
                <a:off x="5061722" y="5027046"/>
                <a:ext cx="218971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chemeClr val="tx2"/>
                    </a:solidFill>
                  </a:rPr>
                  <a:t>SCLK</a:t>
                </a:r>
                <a:endParaRPr lang="en-US" sz="5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4" name="TextBox 453"/>
              <p:cNvSpPr txBox="1"/>
              <p:nvPr/>
            </p:nvSpPr>
            <p:spPr>
              <a:xfrm>
                <a:off x="5061722" y="5117325"/>
                <a:ext cx="214161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chemeClr val="tx2"/>
                    </a:solidFill>
                  </a:rPr>
                  <a:t>GND</a:t>
                </a:r>
                <a:endParaRPr lang="en-US" sz="500" b="1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455" name="Picture 2" descr="Bluetooth SMD Module - RN-42 (v6.15)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" t="28109" r="6354" b="26661"/>
            <a:stretch/>
          </p:blipFill>
          <p:spPr bwMode="auto">
            <a:xfrm rot="10800000">
              <a:off x="1282967" y="5266039"/>
              <a:ext cx="928800" cy="485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6" name="Group 455"/>
            <p:cNvGrpSpPr/>
            <p:nvPr/>
          </p:nvGrpSpPr>
          <p:grpSpPr>
            <a:xfrm>
              <a:off x="921291" y="5361713"/>
              <a:ext cx="305089" cy="310096"/>
              <a:chOff x="2899683" y="5361713"/>
              <a:chExt cx="305089" cy="310096"/>
            </a:xfrm>
          </p:grpSpPr>
          <p:sp>
            <p:nvSpPr>
              <p:cNvPr id="457" name="TextBox 456"/>
              <p:cNvSpPr txBox="1"/>
              <p:nvPr/>
            </p:nvSpPr>
            <p:spPr>
              <a:xfrm rot="5400000">
                <a:off x="2966700" y="5475053"/>
                <a:ext cx="162865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pPr algn="r"/>
                <a:r>
                  <a:rPr lang="en-US" sz="500" b="1" dirty="0" smtClean="0">
                    <a:solidFill>
                      <a:srgbClr val="FF0000"/>
                    </a:solidFill>
                  </a:rPr>
                  <a:t>A1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8" name="TextBox 457"/>
              <p:cNvSpPr txBox="1"/>
              <p:nvPr/>
            </p:nvSpPr>
            <p:spPr>
              <a:xfrm rot="5400000">
                <a:off x="3013598" y="5488554"/>
                <a:ext cx="252633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AGND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9" name="TextBox 458"/>
              <p:cNvSpPr txBox="1"/>
              <p:nvPr/>
            </p:nvSpPr>
            <p:spPr>
              <a:xfrm rot="5400000">
                <a:off x="2850411" y="5471881"/>
                <a:ext cx="212559" cy="113877"/>
              </a:xfrm>
              <a:prstGeom prst="rect">
                <a:avLst/>
              </a:prstGeom>
              <a:noFill/>
            </p:spPr>
            <p:txBody>
              <a:bodyPr wrap="none" lIns="45720" tIns="18288" rIns="45720" bIns="18288" rtlCol="0">
                <a:spAutoFit/>
              </a:bodyPr>
              <a:lstStyle/>
              <a:p>
                <a:r>
                  <a:rPr lang="en-US" sz="500" b="1" dirty="0" smtClean="0">
                    <a:solidFill>
                      <a:srgbClr val="FF0000"/>
                    </a:solidFill>
                  </a:rPr>
                  <a:t>3.3V</a:t>
                </a:r>
                <a:endParaRPr lang="en-US" sz="5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899683" y="5361713"/>
                <a:ext cx="305089" cy="3050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/>
              <p:cNvSpPr/>
              <p:nvPr/>
            </p:nvSpPr>
            <p:spPr>
              <a:xfrm>
                <a:off x="2903312" y="5371363"/>
                <a:ext cx="289640" cy="2896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2" name="Rectangle 461"/>
            <p:cNvSpPr/>
            <p:nvPr/>
          </p:nvSpPr>
          <p:spPr>
            <a:xfrm>
              <a:off x="1009495" y="3472620"/>
              <a:ext cx="57863" cy="955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300" dirty="0">
                <a:solidFill>
                  <a:schemeClr val="tx1"/>
                </a:solidFill>
              </a:endParaRPr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1988766" y="3472620"/>
              <a:ext cx="57863" cy="955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/>
            <a:lstStyle/>
            <a:p>
              <a:pPr algn="ctr"/>
              <a:endParaRPr lang="en-US" sz="300" dirty="0">
                <a:solidFill>
                  <a:schemeClr val="tx1"/>
                </a:solidFill>
              </a:endParaRPr>
            </a:p>
          </p:txBody>
        </p:sp>
        <p:grpSp>
          <p:nvGrpSpPr>
            <p:cNvPr id="464" name="Group 463"/>
            <p:cNvGrpSpPr/>
            <p:nvPr/>
          </p:nvGrpSpPr>
          <p:grpSpPr>
            <a:xfrm>
              <a:off x="1244573" y="3021892"/>
              <a:ext cx="615779" cy="2196609"/>
              <a:chOff x="3222965" y="3021892"/>
              <a:chExt cx="615779" cy="2196609"/>
            </a:xfrm>
          </p:grpSpPr>
          <p:grpSp>
            <p:nvGrpSpPr>
              <p:cNvPr id="465" name="Group 464"/>
              <p:cNvGrpSpPr/>
              <p:nvPr/>
            </p:nvGrpSpPr>
            <p:grpSpPr>
              <a:xfrm>
                <a:off x="3757744" y="3021892"/>
                <a:ext cx="81000" cy="2196609"/>
                <a:chOff x="3757744" y="3021892"/>
                <a:chExt cx="81000" cy="2196609"/>
              </a:xfrm>
            </p:grpSpPr>
            <p:sp>
              <p:nvSpPr>
                <p:cNvPr id="494" name="Rectangle 493"/>
                <p:cNvSpPr/>
                <p:nvPr/>
              </p:nvSpPr>
              <p:spPr>
                <a:xfrm>
                  <a:off x="3757744" y="3021892"/>
                  <a:ext cx="81000" cy="219660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5" name="Group 494"/>
                <p:cNvGrpSpPr/>
                <p:nvPr/>
              </p:nvGrpSpPr>
              <p:grpSpPr>
                <a:xfrm>
                  <a:off x="3765385" y="3034756"/>
                  <a:ext cx="65718" cy="2179985"/>
                  <a:chOff x="3765385" y="3034756"/>
                  <a:chExt cx="65718" cy="2179985"/>
                </a:xfrm>
              </p:grpSpPr>
              <p:sp>
                <p:nvSpPr>
                  <p:cNvPr id="496" name="Rectangle 495"/>
                  <p:cNvSpPr/>
                  <p:nvPr/>
                </p:nvSpPr>
                <p:spPr>
                  <a:xfrm>
                    <a:off x="3765385" y="30347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765385" y="31266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765385" y="32186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765385" y="331053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3765385" y="34024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3765385" y="34943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3765385" y="35863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3765385" y="367823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3765385" y="37701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3765385" y="38620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765385" y="39540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3765385" y="404593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3765385" y="41378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765385" y="42297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3765385" y="43217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3765385" y="441363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765385" y="45055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765385" y="45974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765385" y="46894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765385" y="478133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765385" y="48732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765385" y="49651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3765385" y="50571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3765385" y="5149023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66" name="Rectangle 465"/>
              <p:cNvSpPr/>
              <p:nvPr/>
            </p:nvSpPr>
            <p:spPr>
              <a:xfrm>
                <a:off x="3631784" y="3119682"/>
                <a:ext cx="93600" cy="936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7" name="Group 466"/>
              <p:cNvGrpSpPr/>
              <p:nvPr/>
            </p:nvGrpSpPr>
            <p:grpSpPr>
              <a:xfrm>
                <a:off x="3222965" y="3021892"/>
                <a:ext cx="81000" cy="2196609"/>
                <a:chOff x="3757744" y="3021892"/>
                <a:chExt cx="81000" cy="2196609"/>
              </a:xfrm>
            </p:grpSpPr>
            <p:sp>
              <p:nvSpPr>
                <p:cNvPr id="468" name="Rectangle 467"/>
                <p:cNvSpPr/>
                <p:nvPr/>
              </p:nvSpPr>
              <p:spPr>
                <a:xfrm>
                  <a:off x="3757744" y="3021892"/>
                  <a:ext cx="81000" cy="219660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9" name="Group 468"/>
                <p:cNvGrpSpPr/>
                <p:nvPr/>
              </p:nvGrpSpPr>
              <p:grpSpPr>
                <a:xfrm>
                  <a:off x="3765385" y="3034756"/>
                  <a:ext cx="65718" cy="2179985"/>
                  <a:chOff x="3765385" y="3034756"/>
                  <a:chExt cx="65718" cy="2179985"/>
                </a:xfrm>
              </p:grpSpPr>
              <p:sp>
                <p:nvSpPr>
                  <p:cNvPr id="470" name="Rectangle 469"/>
                  <p:cNvSpPr/>
                  <p:nvPr/>
                </p:nvSpPr>
                <p:spPr>
                  <a:xfrm>
                    <a:off x="3765385" y="30347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3765385" y="31266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3765385" y="32186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765385" y="331053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3765385" y="34024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3765385" y="34943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765385" y="35863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765385" y="367823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765385" y="37701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765385" y="38620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765385" y="39540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765385" y="404593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3765385" y="41378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3765385" y="42297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3765385" y="43217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3765385" y="441363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3765385" y="45055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3765385" y="45974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765385" y="46894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3765385" y="478133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3765385" y="487325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765385" y="4965181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3765385" y="5057106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3765385" y="5149023"/>
                    <a:ext cx="65718" cy="65718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520" name="Rectangle 519"/>
            <p:cNvSpPr/>
            <p:nvPr/>
          </p:nvSpPr>
          <p:spPr>
            <a:xfrm>
              <a:off x="1488527" y="3293308"/>
              <a:ext cx="125676" cy="14200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1544549" y="3770156"/>
              <a:ext cx="69549" cy="1128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1990282" y="3770156"/>
              <a:ext cx="96119" cy="1128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2016476" y="4276357"/>
              <a:ext cx="119933" cy="782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1973742" y="4987942"/>
              <a:ext cx="119933" cy="7820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1815798" y="5811482"/>
              <a:ext cx="119933" cy="7820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928483" y="4956772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>
              <a:off x="928483" y="5048063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>
              <a:off x="928483" y="5139353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9" name="Group 528"/>
            <p:cNvGrpSpPr/>
            <p:nvPr/>
          </p:nvGrpSpPr>
          <p:grpSpPr>
            <a:xfrm>
              <a:off x="927246" y="4863007"/>
              <a:ext cx="64806" cy="64806"/>
              <a:chOff x="2905638" y="4863007"/>
              <a:chExt cx="64806" cy="64806"/>
            </a:xfrm>
          </p:grpSpPr>
          <p:sp>
            <p:nvSpPr>
              <p:cNvPr id="530" name="Rectangle 529"/>
              <p:cNvSpPr/>
              <p:nvPr/>
            </p:nvSpPr>
            <p:spPr>
              <a:xfrm>
                <a:off x="2905638" y="4863007"/>
                <a:ext cx="64806" cy="6480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Oval 530"/>
              <p:cNvSpPr/>
              <p:nvPr/>
            </p:nvSpPr>
            <p:spPr>
              <a:xfrm>
                <a:off x="2906875" y="4863374"/>
                <a:ext cx="62332" cy="6233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2" name="Oval 531"/>
            <p:cNvSpPr/>
            <p:nvPr/>
          </p:nvSpPr>
          <p:spPr>
            <a:xfrm>
              <a:off x="926710" y="4501755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926234" y="459396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4" name="Group 533"/>
            <p:cNvGrpSpPr/>
            <p:nvPr/>
          </p:nvGrpSpPr>
          <p:grpSpPr>
            <a:xfrm>
              <a:off x="1020408" y="4500518"/>
              <a:ext cx="64806" cy="64806"/>
              <a:chOff x="2905638" y="4863007"/>
              <a:chExt cx="64806" cy="64806"/>
            </a:xfrm>
          </p:grpSpPr>
          <p:sp>
            <p:nvSpPr>
              <p:cNvPr id="535" name="Rectangle 534"/>
              <p:cNvSpPr/>
              <p:nvPr/>
            </p:nvSpPr>
            <p:spPr>
              <a:xfrm>
                <a:off x="2905638" y="4863007"/>
                <a:ext cx="64806" cy="6480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2906875" y="4863374"/>
                <a:ext cx="62332" cy="6233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7" name="Group 536"/>
            <p:cNvGrpSpPr/>
            <p:nvPr/>
          </p:nvGrpSpPr>
          <p:grpSpPr>
            <a:xfrm>
              <a:off x="1020408" y="4592727"/>
              <a:ext cx="64806" cy="64806"/>
              <a:chOff x="2905638" y="4863007"/>
              <a:chExt cx="64806" cy="64806"/>
            </a:xfrm>
          </p:grpSpPr>
          <p:sp>
            <p:nvSpPr>
              <p:cNvPr id="538" name="Rectangle 537"/>
              <p:cNvSpPr/>
              <p:nvPr/>
            </p:nvSpPr>
            <p:spPr>
              <a:xfrm>
                <a:off x="2905638" y="4863007"/>
                <a:ext cx="64806" cy="6480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2906875" y="4863374"/>
                <a:ext cx="62332" cy="6233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0" name="Oval 539"/>
            <p:cNvSpPr/>
            <p:nvPr/>
          </p:nvSpPr>
          <p:spPr>
            <a:xfrm>
              <a:off x="926710" y="4181380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/>
            <p:cNvSpPr/>
            <p:nvPr/>
          </p:nvSpPr>
          <p:spPr>
            <a:xfrm>
              <a:off x="926234" y="4273589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2" name="Group 541"/>
            <p:cNvGrpSpPr/>
            <p:nvPr/>
          </p:nvGrpSpPr>
          <p:grpSpPr>
            <a:xfrm>
              <a:off x="1020408" y="4180143"/>
              <a:ext cx="64806" cy="64806"/>
              <a:chOff x="2905638" y="4863007"/>
              <a:chExt cx="64806" cy="64806"/>
            </a:xfrm>
          </p:grpSpPr>
          <p:sp>
            <p:nvSpPr>
              <p:cNvPr id="543" name="Rectangle 542"/>
              <p:cNvSpPr/>
              <p:nvPr/>
            </p:nvSpPr>
            <p:spPr>
              <a:xfrm>
                <a:off x="2905638" y="4863007"/>
                <a:ext cx="64806" cy="6480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2906875" y="4863374"/>
                <a:ext cx="62332" cy="6233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1020408" y="4272352"/>
              <a:ext cx="64806" cy="64806"/>
              <a:chOff x="2905638" y="4863007"/>
              <a:chExt cx="64806" cy="64806"/>
            </a:xfrm>
          </p:grpSpPr>
          <p:sp>
            <p:nvSpPr>
              <p:cNvPr id="546" name="Rectangle 545"/>
              <p:cNvSpPr/>
              <p:nvPr/>
            </p:nvSpPr>
            <p:spPr>
              <a:xfrm>
                <a:off x="2905638" y="4863007"/>
                <a:ext cx="64806" cy="64806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2906875" y="4863374"/>
                <a:ext cx="62332" cy="6233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8" name="Rectangle 547"/>
            <p:cNvSpPr/>
            <p:nvPr/>
          </p:nvSpPr>
          <p:spPr>
            <a:xfrm>
              <a:off x="1757255" y="5899069"/>
              <a:ext cx="119933" cy="6700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1492600" y="5899069"/>
              <a:ext cx="119933" cy="6700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1226380" y="5899069"/>
              <a:ext cx="119933" cy="6700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1355837" y="2907208"/>
              <a:ext cx="119933" cy="6700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1628711" y="2907208"/>
              <a:ext cx="119933" cy="6700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ounded Rectangle 552"/>
            <p:cNvSpPr/>
            <p:nvPr/>
          </p:nvSpPr>
          <p:spPr>
            <a:xfrm>
              <a:off x="1850330" y="2895302"/>
              <a:ext cx="139952" cy="97771"/>
            </a:xfrm>
            <a:prstGeom prst="roundRect">
              <a:avLst>
                <a:gd name="adj" fmla="val 2776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ounded Rectangle 553"/>
            <p:cNvSpPr/>
            <p:nvPr/>
          </p:nvSpPr>
          <p:spPr>
            <a:xfrm>
              <a:off x="1850330" y="2565949"/>
              <a:ext cx="139952" cy="80899"/>
            </a:xfrm>
            <a:prstGeom prst="roundRect">
              <a:avLst>
                <a:gd name="adj" fmla="val 2776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ounded Rectangle 554"/>
            <p:cNvSpPr/>
            <p:nvPr/>
          </p:nvSpPr>
          <p:spPr>
            <a:xfrm>
              <a:off x="2069634" y="2637324"/>
              <a:ext cx="139952" cy="86826"/>
            </a:xfrm>
            <a:prstGeom prst="roundRect">
              <a:avLst>
                <a:gd name="adj" fmla="val 2776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ounded Rectangle 555"/>
            <p:cNvSpPr/>
            <p:nvPr/>
          </p:nvSpPr>
          <p:spPr>
            <a:xfrm>
              <a:off x="897251" y="2892921"/>
              <a:ext cx="139952" cy="97771"/>
            </a:xfrm>
            <a:prstGeom prst="roundRect">
              <a:avLst>
                <a:gd name="adj" fmla="val 2776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ounded Rectangle 556"/>
            <p:cNvSpPr/>
            <p:nvPr/>
          </p:nvSpPr>
          <p:spPr>
            <a:xfrm>
              <a:off x="899632" y="2565949"/>
              <a:ext cx="139952" cy="80899"/>
            </a:xfrm>
            <a:prstGeom prst="roundRect">
              <a:avLst>
                <a:gd name="adj" fmla="val 2776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ounded Rectangle 557"/>
            <p:cNvSpPr/>
            <p:nvPr/>
          </p:nvSpPr>
          <p:spPr>
            <a:xfrm>
              <a:off x="1126079" y="2637324"/>
              <a:ext cx="139952" cy="86826"/>
            </a:xfrm>
            <a:prstGeom prst="roundRect">
              <a:avLst>
                <a:gd name="adj" fmla="val 2776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ounded Rectangle 558"/>
            <p:cNvSpPr/>
            <p:nvPr/>
          </p:nvSpPr>
          <p:spPr>
            <a:xfrm rot="16200000">
              <a:off x="1040893" y="3014642"/>
              <a:ext cx="139952" cy="101306"/>
            </a:xfrm>
            <a:prstGeom prst="roundRect">
              <a:avLst>
                <a:gd name="adj" fmla="val 2776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0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742083" y="2604826"/>
              <a:ext cx="688975" cy="328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1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1446"/>
            <a:stretch/>
          </p:blipFill>
          <p:spPr bwMode="auto">
            <a:xfrm rot="16200000" flipH="1">
              <a:off x="1728654" y="2565397"/>
              <a:ext cx="610112" cy="328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2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68645" y="3711627"/>
              <a:ext cx="306000" cy="227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63" name="Group 562"/>
            <p:cNvGrpSpPr/>
            <p:nvPr/>
          </p:nvGrpSpPr>
          <p:grpSpPr>
            <a:xfrm>
              <a:off x="2010705" y="4385849"/>
              <a:ext cx="162014" cy="206877"/>
              <a:chOff x="3044825" y="3573870"/>
              <a:chExt cx="269875" cy="354737"/>
            </a:xfrm>
          </p:grpSpPr>
          <p:sp>
            <p:nvSpPr>
              <p:cNvPr id="564" name="Rectangle 563"/>
              <p:cNvSpPr/>
              <p:nvPr/>
            </p:nvSpPr>
            <p:spPr>
              <a:xfrm>
                <a:off x="3044825" y="3573870"/>
                <a:ext cx="269875" cy="354737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5" name="Group 564"/>
              <p:cNvGrpSpPr/>
              <p:nvPr/>
            </p:nvGrpSpPr>
            <p:grpSpPr>
              <a:xfrm>
                <a:off x="3159910" y="3668234"/>
                <a:ext cx="45719" cy="165158"/>
                <a:chOff x="3164672" y="3675377"/>
                <a:chExt cx="45719" cy="165158"/>
              </a:xfrm>
            </p:grpSpPr>
            <p:sp>
              <p:nvSpPr>
                <p:cNvPr id="566" name="Oval 565"/>
                <p:cNvSpPr/>
                <p:nvPr/>
              </p:nvSpPr>
              <p:spPr>
                <a:xfrm>
                  <a:off x="3164672" y="3794816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Oval 566"/>
                <p:cNvSpPr/>
                <p:nvPr/>
              </p:nvSpPr>
              <p:spPr>
                <a:xfrm>
                  <a:off x="3164672" y="3675377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68" name="Group 567"/>
            <p:cNvGrpSpPr/>
            <p:nvPr/>
          </p:nvGrpSpPr>
          <p:grpSpPr>
            <a:xfrm>
              <a:off x="935690" y="2593994"/>
              <a:ext cx="1239411" cy="3359365"/>
              <a:chOff x="5022661" y="2593994"/>
              <a:chExt cx="1239411" cy="3359365"/>
            </a:xfrm>
          </p:grpSpPr>
          <p:sp>
            <p:nvSpPr>
              <p:cNvPr id="569" name="Rounded Rectangle 568"/>
              <p:cNvSpPr/>
              <p:nvPr/>
            </p:nvSpPr>
            <p:spPr>
              <a:xfrm>
                <a:off x="5459793" y="2593994"/>
                <a:ext cx="347472" cy="175689"/>
              </a:xfrm>
              <a:prstGeom prst="roundRect">
                <a:avLst>
                  <a:gd name="adj" fmla="val 44579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Oval 569"/>
              <p:cNvSpPr/>
              <p:nvPr/>
            </p:nvSpPr>
            <p:spPr>
              <a:xfrm>
                <a:off x="6151348" y="3194489"/>
                <a:ext cx="110724" cy="11072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Oval 570"/>
              <p:cNvSpPr/>
              <p:nvPr/>
            </p:nvSpPr>
            <p:spPr>
              <a:xfrm>
                <a:off x="5029319" y="3194489"/>
                <a:ext cx="110724" cy="11072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Oval 571"/>
              <p:cNvSpPr/>
              <p:nvPr/>
            </p:nvSpPr>
            <p:spPr>
              <a:xfrm>
                <a:off x="6148966" y="5842635"/>
                <a:ext cx="110724" cy="11072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Oval 572"/>
              <p:cNvSpPr/>
              <p:nvPr/>
            </p:nvSpPr>
            <p:spPr>
              <a:xfrm>
                <a:off x="5022661" y="5834684"/>
                <a:ext cx="110724" cy="11072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74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634" b="95217" l="16779" r="61298">
                          <a14:foregroundMark x1="40045" y1="9865" x2="40045" y2="9865"/>
                          <a14:foregroundMark x1="38926" y1="7922" x2="38926" y2="7922"/>
                          <a14:foregroundMark x1="36018" y1="7025" x2="36018" y2="7025"/>
                          <a14:foregroundMark x1="43400" y1="7025" x2="43400" y2="7025"/>
                          <a14:foregroundMark x1="33781" y1="5830" x2="33781" y2="5830"/>
                          <a14:foregroundMark x1="44295" y1="6129" x2="44295" y2="6129"/>
                          <a14:foregroundMark x1="46309" y1="6129" x2="46309" y2="6129"/>
                          <a14:foregroundMark x1="44519" y1="5830" x2="44519" y2="5830"/>
                          <a14:foregroundMark x1="32662" y1="6428" x2="32662" y2="64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76" t="5333" r="41234" b="6228"/>
            <a:stretch/>
          </p:blipFill>
          <p:spPr bwMode="auto">
            <a:xfrm>
              <a:off x="1239000" y="2971465"/>
              <a:ext cx="644443" cy="2247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75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rgbClr val="006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7" b="92004" l="32979" r="74025">
                        <a14:backgroundMark x1="62589" y1="61857" x2="62589" y2="61857"/>
                        <a14:backgroundMark x1="39362" y1="87408" x2="39362" y2="87408"/>
                        <a14:backgroundMark x1="39096" y1="28401" x2="39096" y2="28401"/>
                        <a14:backgroundMark x1="62855" y1="28585" x2="62855" y2="28585"/>
                        <a14:backgroundMark x1="63032" y1="87592" x2="63032" y2="87592"/>
                        <a14:backgroundMark x1="61525" y1="63327" x2="61525" y2="6332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9112" r="32500" b="8666"/>
          <a:stretch/>
        </p:blipFill>
        <p:spPr bwMode="auto">
          <a:xfrm>
            <a:off x="6735602" y="2379978"/>
            <a:ext cx="1567266" cy="371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6" name="TextBox 575"/>
          <p:cNvSpPr txBox="1"/>
          <p:nvPr/>
        </p:nvSpPr>
        <p:spPr>
          <a:xfrm>
            <a:off x="7533524" y="5429893"/>
            <a:ext cx="34657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 smtClean="0">
                <a:solidFill>
                  <a:srgbClr val="FF0000"/>
                </a:solidFill>
              </a:rPr>
              <a:t>RN-42</a:t>
            </a:r>
            <a:endParaRPr lang="en-US" sz="500" b="1" dirty="0">
              <a:solidFill>
                <a:srgbClr val="FF0000"/>
              </a:solidFill>
            </a:endParaRPr>
          </a:p>
        </p:txBody>
      </p:sp>
      <p:grpSp>
        <p:nvGrpSpPr>
          <p:cNvPr id="577" name="Group 576"/>
          <p:cNvGrpSpPr/>
          <p:nvPr/>
        </p:nvGrpSpPr>
        <p:grpSpPr>
          <a:xfrm>
            <a:off x="6786603" y="2568331"/>
            <a:ext cx="1383902" cy="3292662"/>
            <a:chOff x="4902144" y="2568331"/>
            <a:chExt cx="1383902" cy="3292662"/>
          </a:xfrm>
        </p:grpSpPr>
        <p:sp>
          <p:nvSpPr>
            <p:cNvPr id="578" name="TextBox 577"/>
            <p:cNvSpPr txBox="1"/>
            <p:nvPr/>
          </p:nvSpPr>
          <p:spPr>
            <a:xfrm rot="5400000">
              <a:off x="5755888" y="2686632"/>
              <a:ext cx="40588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bg1"/>
                  </a:solidFill>
                </a:rPr>
                <a:t>PHONES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579" name="TextBox 578"/>
            <p:cNvSpPr txBox="1"/>
            <p:nvPr/>
          </p:nvSpPr>
          <p:spPr>
            <a:xfrm rot="5400000">
              <a:off x="4837331" y="2686633"/>
              <a:ext cx="3513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bg1"/>
                  </a:solidFill>
                </a:rPr>
                <a:t>INPUT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580" name="TextBox 579"/>
            <p:cNvSpPr txBox="1"/>
            <p:nvPr/>
          </p:nvSpPr>
          <p:spPr>
            <a:xfrm rot="5400000">
              <a:off x="4885746" y="3558005"/>
              <a:ext cx="26962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bg1"/>
                  </a:solidFill>
                </a:rPr>
                <a:t>ON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581" name="TextBox 580"/>
            <p:cNvSpPr txBox="1"/>
            <p:nvPr/>
          </p:nvSpPr>
          <p:spPr>
            <a:xfrm>
              <a:off x="4971498" y="3293308"/>
              <a:ext cx="35137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bg1"/>
                  </a:solidFill>
                </a:rPr>
                <a:t>RIGHT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582" name="TextBox 581"/>
            <p:cNvSpPr txBox="1"/>
            <p:nvPr/>
          </p:nvSpPr>
          <p:spPr>
            <a:xfrm>
              <a:off x="5981154" y="3293308"/>
              <a:ext cx="30489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bg1"/>
                  </a:solidFill>
                </a:rPr>
                <a:t>LEFT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583" name="TextBox 582"/>
            <p:cNvSpPr txBox="1"/>
            <p:nvPr/>
          </p:nvSpPr>
          <p:spPr>
            <a:xfrm rot="5400000">
              <a:off x="5879311" y="4404365"/>
              <a:ext cx="32252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bg1"/>
                  </a:solidFill>
                </a:rPr>
                <a:t>BATT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584" name="TextBox 583"/>
            <p:cNvSpPr txBox="1"/>
            <p:nvPr/>
          </p:nvSpPr>
          <p:spPr>
            <a:xfrm rot="5400000">
              <a:off x="4877731" y="3921380"/>
              <a:ext cx="28565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 smtClean="0">
                  <a:solidFill>
                    <a:schemeClr val="bg1"/>
                  </a:solidFill>
                </a:rPr>
                <a:t>OFF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585" name="TextBox 584"/>
            <p:cNvSpPr txBox="1"/>
            <p:nvPr/>
          </p:nvSpPr>
          <p:spPr>
            <a:xfrm>
              <a:off x="4902144" y="5676327"/>
              <a:ext cx="53412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 smtClean="0">
                  <a:solidFill>
                    <a:schemeClr val="bg1"/>
                  </a:solidFill>
                </a:rPr>
                <a:t>TYMPAN A</a:t>
              </a:r>
              <a:endParaRPr lang="en-US" sz="600" b="1" dirty="0">
                <a:solidFill>
                  <a:schemeClr val="bg1"/>
                </a:solidFill>
              </a:endParaRPr>
            </a:p>
          </p:txBody>
        </p:sp>
        <p:sp>
          <p:nvSpPr>
            <p:cNvPr id="586" name="TextBox 585"/>
            <p:cNvSpPr txBox="1"/>
            <p:nvPr/>
          </p:nvSpPr>
          <p:spPr>
            <a:xfrm>
              <a:off x="5061722" y="4840853"/>
              <a:ext cx="212559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chemeClr val="bg1"/>
                  </a:solidFill>
                </a:rPr>
                <a:t>1.8V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587" name="TextBox 586"/>
            <p:cNvSpPr txBox="1"/>
            <p:nvPr/>
          </p:nvSpPr>
          <p:spPr>
            <a:xfrm>
              <a:off x="5061722" y="4935678"/>
              <a:ext cx="239809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chemeClr val="bg1"/>
                  </a:solidFill>
                </a:rPr>
                <a:t>MISO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588" name="TextBox 587"/>
            <p:cNvSpPr txBox="1"/>
            <p:nvPr/>
          </p:nvSpPr>
          <p:spPr>
            <a:xfrm>
              <a:off x="5061722" y="5027046"/>
              <a:ext cx="218971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chemeClr val="bg1"/>
                  </a:solidFill>
                </a:rPr>
                <a:t>SCLK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589" name="TextBox 588"/>
            <p:cNvSpPr txBox="1"/>
            <p:nvPr/>
          </p:nvSpPr>
          <p:spPr>
            <a:xfrm>
              <a:off x="5061722" y="5117325"/>
              <a:ext cx="214161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chemeClr val="bg1"/>
                  </a:solidFill>
                </a:rPr>
                <a:t>GND</a:t>
              </a:r>
              <a:endParaRPr lang="en-US" sz="5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90" name="Picture 2" descr="Bluetooth SMD Module - RN-42 (v6.15)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t="28109" r="6354" b="26661"/>
          <a:stretch/>
        </p:blipFill>
        <p:spPr bwMode="auto">
          <a:xfrm rot="10800000">
            <a:off x="7254397" y="5266039"/>
            <a:ext cx="928800" cy="4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1" name="Group 590"/>
          <p:cNvGrpSpPr/>
          <p:nvPr/>
        </p:nvGrpSpPr>
        <p:grpSpPr>
          <a:xfrm>
            <a:off x="6892721" y="5361713"/>
            <a:ext cx="305089" cy="310096"/>
            <a:chOff x="2899683" y="5361713"/>
            <a:chExt cx="305089" cy="310096"/>
          </a:xfrm>
        </p:grpSpPr>
        <p:sp>
          <p:nvSpPr>
            <p:cNvPr id="592" name="TextBox 591"/>
            <p:cNvSpPr txBox="1"/>
            <p:nvPr/>
          </p:nvSpPr>
          <p:spPr>
            <a:xfrm rot="5400000">
              <a:off x="2966700" y="5475053"/>
              <a:ext cx="162865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pPr algn="r"/>
              <a:r>
                <a:rPr lang="en-US" sz="500" b="1" dirty="0" smtClean="0">
                  <a:solidFill>
                    <a:srgbClr val="FF0000"/>
                  </a:solidFill>
                </a:rPr>
                <a:t>A1</a:t>
              </a:r>
              <a:endParaRPr 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593" name="TextBox 592"/>
            <p:cNvSpPr txBox="1"/>
            <p:nvPr/>
          </p:nvSpPr>
          <p:spPr>
            <a:xfrm rot="5400000">
              <a:off x="3013598" y="5488554"/>
              <a:ext cx="252633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rgbClr val="FF0000"/>
                  </a:solidFill>
                </a:rPr>
                <a:t>AGND</a:t>
              </a:r>
              <a:endParaRPr 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594" name="TextBox 593"/>
            <p:cNvSpPr txBox="1"/>
            <p:nvPr/>
          </p:nvSpPr>
          <p:spPr>
            <a:xfrm rot="5400000">
              <a:off x="2850411" y="5471881"/>
              <a:ext cx="212559" cy="113877"/>
            </a:xfrm>
            <a:prstGeom prst="rect">
              <a:avLst/>
            </a:prstGeom>
            <a:noFill/>
          </p:spPr>
          <p:txBody>
            <a:bodyPr wrap="none" lIns="45720" tIns="18288" rIns="45720" bIns="18288" rtlCol="0">
              <a:spAutoFit/>
            </a:bodyPr>
            <a:lstStyle/>
            <a:p>
              <a:r>
                <a:rPr lang="en-US" sz="500" b="1" dirty="0" smtClean="0">
                  <a:solidFill>
                    <a:srgbClr val="FF0000"/>
                  </a:solidFill>
                </a:rPr>
                <a:t>3.3V</a:t>
              </a:r>
              <a:endParaRPr 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2899683" y="5361713"/>
              <a:ext cx="305089" cy="3050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2903312" y="5371363"/>
              <a:ext cx="289640" cy="289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7" name="Rectangle 596"/>
          <p:cNvSpPr/>
          <p:nvPr/>
        </p:nvSpPr>
        <p:spPr>
          <a:xfrm>
            <a:off x="6980925" y="3472620"/>
            <a:ext cx="57863" cy="955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300" dirty="0">
              <a:solidFill>
                <a:schemeClr val="tx1"/>
              </a:solidFill>
            </a:endParaRPr>
          </a:p>
        </p:txBody>
      </p:sp>
      <p:sp>
        <p:nvSpPr>
          <p:cNvPr id="598" name="Rectangle 597"/>
          <p:cNvSpPr/>
          <p:nvPr/>
        </p:nvSpPr>
        <p:spPr>
          <a:xfrm>
            <a:off x="7960196" y="3472620"/>
            <a:ext cx="57863" cy="955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/>
          <a:lstStyle/>
          <a:p>
            <a:pPr algn="ctr"/>
            <a:endParaRPr lang="en-US" sz="300" dirty="0">
              <a:solidFill>
                <a:schemeClr val="tx1"/>
              </a:solidFill>
            </a:endParaRPr>
          </a:p>
        </p:txBody>
      </p:sp>
      <p:grpSp>
        <p:nvGrpSpPr>
          <p:cNvPr id="599" name="Group 598"/>
          <p:cNvGrpSpPr/>
          <p:nvPr/>
        </p:nvGrpSpPr>
        <p:grpSpPr>
          <a:xfrm>
            <a:off x="7216003" y="3021892"/>
            <a:ext cx="615779" cy="2196609"/>
            <a:chOff x="3222965" y="3021892"/>
            <a:chExt cx="615779" cy="2196609"/>
          </a:xfrm>
        </p:grpSpPr>
        <p:grpSp>
          <p:nvGrpSpPr>
            <p:cNvPr id="600" name="Group 599"/>
            <p:cNvGrpSpPr/>
            <p:nvPr/>
          </p:nvGrpSpPr>
          <p:grpSpPr>
            <a:xfrm>
              <a:off x="3757744" y="3021892"/>
              <a:ext cx="81000" cy="2196609"/>
              <a:chOff x="3757744" y="3021892"/>
              <a:chExt cx="81000" cy="2196609"/>
            </a:xfrm>
          </p:grpSpPr>
          <p:sp>
            <p:nvSpPr>
              <p:cNvPr id="629" name="Rectangle 628"/>
              <p:cNvSpPr/>
              <p:nvPr/>
            </p:nvSpPr>
            <p:spPr>
              <a:xfrm>
                <a:off x="3757744" y="3021892"/>
                <a:ext cx="81000" cy="219660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0" name="Group 629"/>
              <p:cNvGrpSpPr/>
              <p:nvPr/>
            </p:nvGrpSpPr>
            <p:grpSpPr>
              <a:xfrm>
                <a:off x="3765385" y="3034756"/>
                <a:ext cx="65718" cy="2179985"/>
                <a:chOff x="3765385" y="3034756"/>
                <a:chExt cx="65718" cy="2179985"/>
              </a:xfrm>
            </p:grpSpPr>
            <p:sp>
              <p:nvSpPr>
                <p:cNvPr id="631" name="Rectangle 630"/>
                <p:cNvSpPr/>
                <p:nvPr/>
              </p:nvSpPr>
              <p:spPr>
                <a:xfrm>
                  <a:off x="3765385" y="30347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3765385" y="31266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3765385" y="32186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3765385" y="33105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3765385" y="34024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3765385" y="34943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3765385" y="35863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765385" y="36782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3765385" y="37701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3765385" y="38620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3765385" y="39540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3765385" y="40459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3765385" y="41378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765385" y="42297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765385" y="43217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765385" y="44136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3765385" y="45055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3765385" y="45974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3765385" y="46894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649"/>
                <p:cNvSpPr/>
                <p:nvPr/>
              </p:nvSpPr>
              <p:spPr>
                <a:xfrm>
                  <a:off x="3765385" y="47813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3765385" y="48732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3765385" y="49651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3765385" y="50571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3765385" y="5149023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01" name="Rectangle 600"/>
            <p:cNvSpPr/>
            <p:nvPr/>
          </p:nvSpPr>
          <p:spPr>
            <a:xfrm>
              <a:off x="3631784" y="3119682"/>
              <a:ext cx="93600" cy="93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2" name="Group 601"/>
            <p:cNvGrpSpPr/>
            <p:nvPr/>
          </p:nvGrpSpPr>
          <p:grpSpPr>
            <a:xfrm>
              <a:off x="3222965" y="3021892"/>
              <a:ext cx="81000" cy="2196609"/>
              <a:chOff x="3757744" y="3021892"/>
              <a:chExt cx="81000" cy="2196609"/>
            </a:xfrm>
          </p:grpSpPr>
          <p:sp>
            <p:nvSpPr>
              <p:cNvPr id="603" name="Rectangle 602"/>
              <p:cNvSpPr/>
              <p:nvPr/>
            </p:nvSpPr>
            <p:spPr>
              <a:xfrm>
                <a:off x="3757744" y="3021892"/>
                <a:ext cx="81000" cy="219660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4" name="Group 603"/>
              <p:cNvGrpSpPr/>
              <p:nvPr/>
            </p:nvGrpSpPr>
            <p:grpSpPr>
              <a:xfrm>
                <a:off x="3765385" y="3034756"/>
                <a:ext cx="65718" cy="2179985"/>
                <a:chOff x="3765385" y="3034756"/>
                <a:chExt cx="65718" cy="2179985"/>
              </a:xfrm>
            </p:grpSpPr>
            <p:sp>
              <p:nvSpPr>
                <p:cNvPr id="605" name="Rectangle 604"/>
                <p:cNvSpPr/>
                <p:nvPr/>
              </p:nvSpPr>
              <p:spPr>
                <a:xfrm>
                  <a:off x="3765385" y="30347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3765385" y="31266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3765385" y="32186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765385" y="33105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765385" y="34024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765385" y="34943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610"/>
                <p:cNvSpPr/>
                <p:nvPr/>
              </p:nvSpPr>
              <p:spPr>
                <a:xfrm>
                  <a:off x="3765385" y="35863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3765385" y="36782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3765385" y="37701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3765385" y="38620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3765385" y="39540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3765385" y="40459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3765385" y="41378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3765385" y="42297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3765385" y="43217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765385" y="44136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3765385" y="45055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3765385" y="45974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3765385" y="46894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3765385" y="478133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3765385" y="487325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765385" y="4965181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765385" y="5057106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765385" y="5149023"/>
                  <a:ext cx="65718" cy="6571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55" name="Rectangle 654"/>
          <p:cNvSpPr/>
          <p:nvPr/>
        </p:nvSpPr>
        <p:spPr>
          <a:xfrm>
            <a:off x="7459957" y="3293308"/>
            <a:ext cx="125676" cy="1420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ectangle 655"/>
          <p:cNvSpPr/>
          <p:nvPr/>
        </p:nvSpPr>
        <p:spPr>
          <a:xfrm>
            <a:off x="7515979" y="3770156"/>
            <a:ext cx="69549" cy="112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Rectangle 656"/>
          <p:cNvSpPr/>
          <p:nvPr/>
        </p:nvSpPr>
        <p:spPr>
          <a:xfrm>
            <a:off x="7961712" y="3770156"/>
            <a:ext cx="96119" cy="1128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ectangle 657"/>
          <p:cNvSpPr/>
          <p:nvPr/>
        </p:nvSpPr>
        <p:spPr>
          <a:xfrm>
            <a:off x="7987906" y="4276357"/>
            <a:ext cx="119933" cy="78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Rectangle 658"/>
          <p:cNvSpPr/>
          <p:nvPr/>
        </p:nvSpPr>
        <p:spPr>
          <a:xfrm>
            <a:off x="7945172" y="4987942"/>
            <a:ext cx="119933" cy="782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/>
          <p:cNvSpPr/>
          <p:nvPr/>
        </p:nvSpPr>
        <p:spPr>
          <a:xfrm>
            <a:off x="7787228" y="5811482"/>
            <a:ext cx="119933" cy="782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Oval 660"/>
          <p:cNvSpPr/>
          <p:nvPr/>
        </p:nvSpPr>
        <p:spPr>
          <a:xfrm>
            <a:off x="6899913" y="4956772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Oval 661"/>
          <p:cNvSpPr/>
          <p:nvPr/>
        </p:nvSpPr>
        <p:spPr>
          <a:xfrm>
            <a:off x="6899913" y="5048063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Oval 662"/>
          <p:cNvSpPr/>
          <p:nvPr/>
        </p:nvSpPr>
        <p:spPr>
          <a:xfrm>
            <a:off x="6899913" y="5139353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4" name="Group 663"/>
          <p:cNvGrpSpPr/>
          <p:nvPr/>
        </p:nvGrpSpPr>
        <p:grpSpPr>
          <a:xfrm>
            <a:off x="6898676" y="4863007"/>
            <a:ext cx="64806" cy="64806"/>
            <a:chOff x="2905638" y="4863007"/>
            <a:chExt cx="64806" cy="64806"/>
          </a:xfrm>
        </p:grpSpPr>
        <p:sp>
          <p:nvSpPr>
            <p:cNvPr id="665" name="Rectangle 664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Oval 665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7" name="Oval 666"/>
          <p:cNvSpPr/>
          <p:nvPr/>
        </p:nvSpPr>
        <p:spPr>
          <a:xfrm>
            <a:off x="6898140" y="4501755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/>
          <p:cNvSpPr/>
          <p:nvPr/>
        </p:nvSpPr>
        <p:spPr>
          <a:xfrm>
            <a:off x="6897664" y="4593964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9" name="Group 668"/>
          <p:cNvGrpSpPr/>
          <p:nvPr/>
        </p:nvGrpSpPr>
        <p:grpSpPr>
          <a:xfrm>
            <a:off x="6991838" y="4500518"/>
            <a:ext cx="64806" cy="64806"/>
            <a:chOff x="2905638" y="4863007"/>
            <a:chExt cx="64806" cy="64806"/>
          </a:xfrm>
        </p:grpSpPr>
        <p:sp>
          <p:nvSpPr>
            <p:cNvPr id="670" name="Rectangle 669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2" name="Group 671"/>
          <p:cNvGrpSpPr/>
          <p:nvPr/>
        </p:nvGrpSpPr>
        <p:grpSpPr>
          <a:xfrm>
            <a:off x="6991838" y="4592727"/>
            <a:ext cx="64806" cy="64806"/>
            <a:chOff x="2905638" y="4863007"/>
            <a:chExt cx="64806" cy="64806"/>
          </a:xfrm>
        </p:grpSpPr>
        <p:sp>
          <p:nvSpPr>
            <p:cNvPr id="673" name="Rectangle 672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5" name="Oval 674"/>
          <p:cNvSpPr/>
          <p:nvPr/>
        </p:nvSpPr>
        <p:spPr>
          <a:xfrm>
            <a:off x="6898140" y="4181380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/>
          <p:cNvSpPr/>
          <p:nvPr/>
        </p:nvSpPr>
        <p:spPr>
          <a:xfrm>
            <a:off x="6897664" y="4273589"/>
            <a:ext cx="62332" cy="62332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7" name="Group 676"/>
          <p:cNvGrpSpPr/>
          <p:nvPr/>
        </p:nvGrpSpPr>
        <p:grpSpPr>
          <a:xfrm>
            <a:off x="6991838" y="4180143"/>
            <a:ext cx="64806" cy="64806"/>
            <a:chOff x="2905638" y="4863007"/>
            <a:chExt cx="64806" cy="64806"/>
          </a:xfrm>
        </p:grpSpPr>
        <p:sp>
          <p:nvSpPr>
            <p:cNvPr id="678" name="Rectangle 677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0" name="Group 679"/>
          <p:cNvGrpSpPr/>
          <p:nvPr/>
        </p:nvGrpSpPr>
        <p:grpSpPr>
          <a:xfrm>
            <a:off x="6991838" y="4272352"/>
            <a:ext cx="64806" cy="64806"/>
            <a:chOff x="2905638" y="4863007"/>
            <a:chExt cx="64806" cy="64806"/>
          </a:xfrm>
        </p:grpSpPr>
        <p:sp>
          <p:nvSpPr>
            <p:cNvPr id="681" name="Rectangle 680"/>
            <p:cNvSpPr/>
            <p:nvPr/>
          </p:nvSpPr>
          <p:spPr>
            <a:xfrm>
              <a:off x="2905638" y="4863007"/>
              <a:ext cx="64806" cy="6480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/>
            <p:cNvSpPr/>
            <p:nvPr/>
          </p:nvSpPr>
          <p:spPr>
            <a:xfrm>
              <a:off x="2906875" y="4863374"/>
              <a:ext cx="62332" cy="6233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3" name="Rectangle 682"/>
          <p:cNvSpPr/>
          <p:nvPr/>
        </p:nvSpPr>
        <p:spPr>
          <a:xfrm>
            <a:off x="7728685" y="5899069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Rectangle 683"/>
          <p:cNvSpPr/>
          <p:nvPr/>
        </p:nvSpPr>
        <p:spPr>
          <a:xfrm>
            <a:off x="7464030" y="5899069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Rectangle 684"/>
          <p:cNvSpPr/>
          <p:nvPr/>
        </p:nvSpPr>
        <p:spPr>
          <a:xfrm>
            <a:off x="7197810" y="5899069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Rectangle 685"/>
          <p:cNvSpPr/>
          <p:nvPr/>
        </p:nvSpPr>
        <p:spPr>
          <a:xfrm>
            <a:off x="7327267" y="2907208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Rectangle 686"/>
          <p:cNvSpPr/>
          <p:nvPr/>
        </p:nvSpPr>
        <p:spPr>
          <a:xfrm>
            <a:off x="7600141" y="2907208"/>
            <a:ext cx="119933" cy="670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Rounded Rectangle 687"/>
          <p:cNvSpPr/>
          <p:nvPr/>
        </p:nvSpPr>
        <p:spPr>
          <a:xfrm>
            <a:off x="7821760" y="2895302"/>
            <a:ext cx="139952" cy="97771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Rounded Rectangle 688"/>
          <p:cNvSpPr/>
          <p:nvPr/>
        </p:nvSpPr>
        <p:spPr>
          <a:xfrm>
            <a:off x="7821760" y="2565949"/>
            <a:ext cx="139952" cy="80899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Rounded Rectangle 689"/>
          <p:cNvSpPr/>
          <p:nvPr/>
        </p:nvSpPr>
        <p:spPr>
          <a:xfrm>
            <a:off x="8041064" y="2637324"/>
            <a:ext cx="139952" cy="86826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Rounded Rectangle 690"/>
          <p:cNvSpPr/>
          <p:nvPr/>
        </p:nvSpPr>
        <p:spPr>
          <a:xfrm>
            <a:off x="6868681" y="2892921"/>
            <a:ext cx="139952" cy="97771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Rounded Rectangle 691"/>
          <p:cNvSpPr/>
          <p:nvPr/>
        </p:nvSpPr>
        <p:spPr>
          <a:xfrm>
            <a:off x="6871062" y="2565949"/>
            <a:ext cx="139952" cy="80899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Rounded Rectangle 692"/>
          <p:cNvSpPr/>
          <p:nvPr/>
        </p:nvSpPr>
        <p:spPr>
          <a:xfrm>
            <a:off x="7097509" y="2637324"/>
            <a:ext cx="139952" cy="86826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Rounded Rectangle 693"/>
          <p:cNvSpPr/>
          <p:nvPr/>
        </p:nvSpPr>
        <p:spPr>
          <a:xfrm rot="16200000">
            <a:off x="7012323" y="3014642"/>
            <a:ext cx="139952" cy="101306"/>
          </a:xfrm>
          <a:prstGeom prst="roundRect">
            <a:avLst>
              <a:gd name="adj" fmla="val 27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6713513" y="2604826"/>
            <a:ext cx="688975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446"/>
          <a:stretch/>
        </p:blipFill>
        <p:spPr bwMode="auto">
          <a:xfrm rot="16200000" flipH="1">
            <a:off x="7700084" y="2565397"/>
            <a:ext cx="610112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40075" y="3711627"/>
            <a:ext cx="306000" cy="22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98" name="Group 697"/>
          <p:cNvGrpSpPr/>
          <p:nvPr/>
        </p:nvGrpSpPr>
        <p:grpSpPr>
          <a:xfrm>
            <a:off x="7982135" y="4385849"/>
            <a:ext cx="162014" cy="206877"/>
            <a:chOff x="3044825" y="3573870"/>
            <a:chExt cx="269875" cy="354737"/>
          </a:xfrm>
        </p:grpSpPr>
        <p:sp>
          <p:nvSpPr>
            <p:cNvPr id="699" name="Rectangle 698"/>
            <p:cNvSpPr/>
            <p:nvPr/>
          </p:nvSpPr>
          <p:spPr>
            <a:xfrm>
              <a:off x="3044825" y="3573870"/>
              <a:ext cx="269875" cy="35473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0" name="Group 699"/>
            <p:cNvGrpSpPr/>
            <p:nvPr/>
          </p:nvGrpSpPr>
          <p:grpSpPr>
            <a:xfrm>
              <a:off x="3159910" y="3668234"/>
              <a:ext cx="45719" cy="165158"/>
              <a:chOff x="3164672" y="3675377"/>
              <a:chExt cx="45719" cy="165158"/>
            </a:xfrm>
          </p:grpSpPr>
          <p:sp>
            <p:nvSpPr>
              <p:cNvPr id="701" name="Oval 700"/>
              <p:cNvSpPr/>
              <p:nvPr/>
            </p:nvSpPr>
            <p:spPr>
              <a:xfrm>
                <a:off x="3164672" y="379481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Oval 701"/>
              <p:cNvSpPr/>
              <p:nvPr/>
            </p:nvSpPr>
            <p:spPr>
              <a:xfrm>
                <a:off x="3164672" y="367537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04" name="Rounded Rectangle 703"/>
          <p:cNvSpPr/>
          <p:nvPr/>
        </p:nvSpPr>
        <p:spPr>
          <a:xfrm>
            <a:off x="7344252" y="2593994"/>
            <a:ext cx="347472" cy="175689"/>
          </a:xfrm>
          <a:prstGeom prst="roundRect">
            <a:avLst>
              <a:gd name="adj" fmla="val 44579"/>
            </a:avLst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9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634" b="95217" l="16779" r="61298">
                        <a14:foregroundMark x1="40045" y1="9865" x2="40045" y2="9865"/>
                        <a14:foregroundMark x1="38926" y1="7922" x2="38926" y2="7922"/>
                        <a14:foregroundMark x1="36018" y1="7025" x2="36018" y2="7025"/>
                        <a14:foregroundMark x1="43400" y1="7025" x2="43400" y2="7025"/>
                        <a14:foregroundMark x1="33781" y1="5830" x2="33781" y2="5830"/>
                        <a14:foregroundMark x1="44295" y1="6129" x2="44295" y2="6129"/>
                        <a14:foregroundMark x1="46309" y1="6129" x2="46309" y2="6129"/>
                        <a14:foregroundMark x1="44519" y1="5830" x2="44519" y2="5830"/>
                        <a14:foregroundMark x1="32662" y1="6428" x2="32662" y2="6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76" t="5333" r="41234" b="6228"/>
          <a:stretch/>
        </p:blipFill>
        <p:spPr bwMode="auto">
          <a:xfrm>
            <a:off x="7210430" y="2971465"/>
            <a:ext cx="644443" cy="224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785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352</Words>
  <Application>Microsoft Office PowerPoint</Application>
  <PresentationFormat>On-screen Show (4:3)</PresentationFormat>
  <Paragraphs>207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Existing COTS Hardware</vt:lpstr>
      <vt:lpstr>PowerPoint Presentation</vt:lpstr>
      <vt:lpstr>Silkscreen</vt:lpstr>
      <vt:lpstr>PowerPoint Presentation</vt:lpstr>
    </vt:vector>
  </TitlesOfParts>
  <Company>Creare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Chip Audette</dc:creator>
  <cp:lastModifiedBy>WEA</cp:lastModifiedBy>
  <cp:revision>43</cp:revision>
  <cp:lastPrinted>2016-12-21T19:42:24Z</cp:lastPrinted>
  <dcterms:created xsi:type="dcterms:W3CDTF">2016-12-01T17:38:54Z</dcterms:created>
  <dcterms:modified xsi:type="dcterms:W3CDTF">2016-12-23T02:47:03Z</dcterms:modified>
</cp:coreProperties>
</file>